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4" r:id="rId2"/>
    <p:sldId id="295" r:id="rId3"/>
    <p:sldId id="297" r:id="rId4"/>
    <p:sldId id="298" r:id="rId5"/>
    <p:sldId id="291" r:id="rId6"/>
    <p:sldId id="284" r:id="rId7"/>
    <p:sldId id="274" r:id="rId8"/>
  </p:sldIdLst>
  <p:sldSz cx="9144000" cy="6858000" type="screen4x3"/>
  <p:notesSz cx="6797675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Koyu Stil 1 - Vurgu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70" autoAdjust="0"/>
  </p:normalViewPr>
  <p:slideViewPr>
    <p:cSldViewPr>
      <p:cViewPr varScale="1">
        <p:scale>
          <a:sx n="87" d="100"/>
          <a:sy n="87" d="100"/>
        </p:scale>
        <p:origin x="109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5348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5348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E97D8D04-8981-4AE4-B55B-41189C458C08}" type="datetimeFigureOut">
              <a:rPr lang="tr-TR" smtClean="0"/>
              <a:pPr/>
              <a:t>1.03.2018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51218"/>
            <a:ext cx="5438140" cy="3887362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60" cy="495347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60" cy="495347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E7A174EC-FB91-48F8-B92F-CDCA85A4AB9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29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74EC-FB91-48F8-B92F-CDCA85A4AB9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585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74EC-FB91-48F8-B92F-CDCA85A4AB9F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031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45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449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81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282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171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27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1593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6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60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435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238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09FF9-1140-4B00-BC12-214F505C40B3}" type="datetimeFigureOut">
              <a:rPr lang="tr-TR" smtClean="0"/>
              <a:pPr/>
              <a:t>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11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tags" Target="../tags/tag3.xml"/><Relationship Id="rId7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1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1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1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-540567" y="116632"/>
            <a:ext cx="9684568" cy="1472259"/>
            <a:chOff x="1199957" y="162167"/>
            <a:chExt cx="7699376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626382" y="182985"/>
              <a:ext cx="1001713" cy="638175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accent1"/>
              </a:solidFill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87333" y="232991"/>
              <a:ext cx="7045325" cy="538162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1199957" y="360604"/>
              <a:ext cx="7632700" cy="2913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877888">
                <a:buClr>
                  <a:srgbClr val="FF6600"/>
                </a:buClr>
                <a:defRPr/>
              </a:pPr>
              <a:r>
                <a:rPr lang="tr-TR" sz="2000" b="1" kern="0" dirty="0" smtClean="0">
                  <a:solidFill>
                    <a:srgbClr val="FFFFFF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T.C.</a:t>
              </a:r>
            </a:p>
            <a:p>
              <a:pPr algn="ctr" defTabSz="877888">
                <a:buClr>
                  <a:srgbClr val="FF6600"/>
                </a:buClr>
                <a:defRPr/>
              </a:pPr>
              <a:r>
                <a:rPr lang="tr-TR" sz="2000" b="1" kern="0" dirty="0" smtClean="0">
                  <a:solidFill>
                    <a:srgbClr val="FFFFFF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OSMANİYE VALİLİĞİ</a:t>
              </a:r>
              <a:endParaRPr lang="en-US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Metin kutusu 10"/>
          <p:cNvSpPr txBox="1"/>
          <p:nvPr/>
        </p:nvSpPr>
        <p:spPr>
          <a:xfrm>
            <a:off x="33431" y="2489339"/>
            <a:ext cx="895731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KURUM ADI </a:t>
            </a:r>
          </a:p>
          <a:p>
            <a:pPr algn="ctr"/>
            <a:r>
              <a:rPr lang="tr-T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(ve varsa LOGO)</a:t>
            </a:r>
          </a:p>
          <a:p>
            <a:pPr algn="ctr"/>
            <a:endParaRPr lang="tr-TR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tr-T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İL KOORDİNASYON KURULU</a:t>
            </a:r>
          </a:p>
          <a:p>
            <a:pPr algn="ctr"/>
            <a:r>
              <a:rPr lang="tr-T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II </a:t>
            </a:r>
            <a:r>
              <a:rPr lang="tr-T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DÖNEM TOPLANTISI        </a:t>
            </a:r>
          </a:p>
          <a:p>
            <a:pPr algn="ctr"/>
            <a:r>
              <a:rPr lang="tr-T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10.04.2018</a:t>
            </a:r>
            <a:endParaRPr lang="tr-T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57" y="270116"/>
            <a:ext cx="1142530" cy="1142113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076" y="215070"/>
            <a:ext cx="1286782" cy="128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06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8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241537" y="380260"/>
            <a:ext cx="64389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77888">
              <a:buClr>
                <a:srgbClr val="FF6600"/>
              </a:buClr>
              <a:defRPr/>
            </a:pPr>
            <a:endParaRPr lang="en-US" sz="2000" b="1" kern="0" dirty="0">
              <a:solidFill>
                <a:srgbClr val="FFFF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313899"/>
              </p:ext>
            </p:extLst>
          </p:nvPr>
        </p:nvGraphicFramePr>
        <p:xfrm>
          <a:off x="51891" y="836712"/>
          <a:ext cx="8984608" cy="5190675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2897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4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4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4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44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44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44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9815">
                <a:tc gridSpan="7">
                  <a:txBody>
                    <a:bodyPr/>
                    <a:lstStyle/>
                    <a:p>
                      <a:pPr algn="l" fontAlgn="t"/>
                      <a:r>
                        <a:rPr lang="tr-TR" sz="14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</a:t>
                      </a:r>
                      <a:r>
                        <a:rPr lang="tr-TR" sz="1400" b="1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……………..  </a:t>
                      </a:r>
                      <a:r>
                        <a:rPr lang="tr-TR" sz="14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Bölge/İl</a:t>
                      </a:r>
                      <a:r>
                        <a:rPr lang="tr-TR" sz="1400" b="1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4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Müdürlüğü</a:t>
                      </a:r>
                      <a:r>
                        <a:rPr lang="tr-TR" sz="120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447">
                <a:tc gridSpan="7">
                  <a:txBody>
                    <a:bodyPr/>
                    <a:lstStyle/>
                    <a:p>
                      <a:pPr algn="r" fontAlgn="t"/>
                      <a:endParaRPr lang="tr-TR" sz="1100" b="0" i="0" u="none" strike="noStrike" dirty="0">
                        <a:solidFill>
                          <a:srgbClr val="FF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tr-TR" sz="1100" b="0" i="0" u="none" strike="noStrike" dirty="0">
                        <a:solidFill>
                          <a:srgbClr val="FF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adı-1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</a:t>
                      </a:r>
                      <a:r>
                        <a:rPr lang="tr-TR" sz="1100" b="1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adı-2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</a:t>
                      </a:r>
                      <a:r>
                        <a:rPr lang="tr-TR" sz="1100" b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adı-3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</a:t>
                      </a:r>
                      <a:r>
                        <a:rPr lang="tr-TR" sz="1100" b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adı-4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</a:t>
                      </a:r>
                      <a:r>
                        <a:rPr lang="tr-TR" sz="1100" b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adı-5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447">
                <a:tc gridSpan="7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Genel Durumu</a:t>
                      </a:r>
                      <a:endParaRPr lang="tr-TR" sz="1100" b="1" i="0" u="none" strike="noStrike" dirty="0" smtClean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341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utarı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447">
                <a:tc gridSpan="7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Ödenek Durumları</a:t>
                      </a:r>
                      <a:endParaRPr lang="tr-TR" sz="1100" b="1" u="none" strike="noStrike" kern="1200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Merkezi Bütçe </a:t>
                      </a:r>
                      <a:r>
                        <a:rPr lang="tr-TR" sz="11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sv-SE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29810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Öz Kaynak </a:t>
                      </a:r>
                      <a:r>
                        <a:rPr lang="tr-TR" sz="11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46599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Dış Kredi </a:t>
                      </a:r>
                      <a:r>
                        <a:rPr lang="tr-TR" sz="11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599300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İç Kredi </a:t>
                      </a:r>
                      <a:r>
                        <a:rPr lang="tr-TR" sz="11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21209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Hibe </a:t>
                      </a:r>
                      <a:r>
                        <a:rPr lang="tr-TR" sz="11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15065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sv-SE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201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7</a:t>
                      </a:r>
                      <a:r>
                        <a:rPr lang="sv-SE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Y</a:t>
                      </a:r>
                      <a:r>
                        <a:rPr lang="sv-SE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ılı</a:t>
                      </a:r>
                      <a:r>
                        <a:rPr lang="tr-TR" sz="11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Toplam Ödeneği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682363"/>
                  </a:ext>
                </a:extLst>
              </a:tr>
              <a:tr h="250067">
                <a:tc gridSpan="7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</a:t>
                      </a:r>
                      <a:r>
                        <a:rPr lang="tr-TR" sz="11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Parasal</a:t>
                      </a:r>
                      <a:r>
                        <a:rPr lang="tr-TR" sz="1100" b="1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Gerçekleşme</a:t>
                      </a:r>
                      <a:r>
                        <a:rPr lang="tr-TR" sz="11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Önceki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Y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ıllar Harcamaları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2017 Yılı Harcaması (TL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4146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 Harcama</a:t>
                      </a:r>
                      <a:endParaRPr lang="tr-TR" sz="1100" u="none" strike="noStrike" kern="1200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Parasal Gerçekleşme (Yüzde)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601">
                <a:tc gridSpan="7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Fiziki Gerçekleşme 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Başlanamayan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İhale 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Aşamasındaki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roje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Yarım 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Kalan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roje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Devam Eden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roje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Biten 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</a:t>
                      </a:r>
                      <a:r>
                        <a:rPr lang="tr-TR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7" name="Yuvarlatılmış Dikdörtgen 6"/>
          <p:cNvSpPr/>
          <p:nvPr/>
        </p:nvSpPr>
        <p:spPr>
          <a:xfrm>
            <a:off x="1" y="44624"/>
            <a:ext cx="9144000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7888">
              <a:buClr>
                <a:srgbClr val="FF6600"/>
              </a:buClr>
              <a:defRPr/>
            </a:pPr>
            <a:r>
              <a:rPr lang="tr-TR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Yatırımcı Kuruluş Dönem Raporu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8096320" y="201265"/>
            <a:ext cx="89959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EK-1</a:t>
            </a:r>
            <a:endParaRPr lang="tr-TR" dirty="0"/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698594"/>
              </p:ext>
            </p:extLst>
          </p:nvPr>
        </p:nvGraphicFramePr>
        <p:xfrm>
          <a:off x="78932" y="6093277"/>
          <a:ext cx="8948301" cy="355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8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5982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UYARI:  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B0F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Adları için; Tarım, Madencilik, İmalat, Ulaştırma, Turizm, Konut,  Eğitim, Sağlık, Diğer Kamu Hizmetleri kullanılacaktır. Kurumların görev alanlarına göre başlıklara sektör adlarını eklemeleri gerekmektedir.</a:t>
                      </a:r>
                      <a:endParaRPr lang="tr-TR" sz="750" b="1" i="0" u="none" strike="noStrike" dirty="0">
                        <a:solidFill>
                          <a:srgbClr val="00B0F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64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642222"/>
              </p:ext>
            </p:extLst>
          </p:nvPr>
        </p:nvGraphicFramePr>
        <p:xfrm>
          <a:off x="107500" y="5647903"/>
          <a:ext cx="8928995" cy="733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28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UYARI: </a:t>
                      </a:r>
                      <a:r>
                        <a:rPr lang="tr-TR" sz="1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Bütçe</a:t>
                      </a:r>
                      <a:r>
                        <a:rPr lang="tr-TR" sz="1000" b="1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türü ve fiziki gerçekleşme için aşağıda belirtilen kısaltmaların kullanılması zorunludur.</a:t>
                      </a:r>
                      <a:endParaRPr lang="tr-TR" sz="1000" b="1" u="none" strike="noStrike" dirty="0" smtClean="0">
                        <a:solidFill>
                          <a:srgbClr val="FF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  <a:p>
                      <a:pPr algn="l" fontAlgn="t"/>
                      <a:r>
                        <a:rPr lang="tr-TR" sz="1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Bütçe türü</a:t>
                      </a:r>
                      <a:r>
                        <a:rPr lang="tr-TR" sz="1000" b="1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için</a:t>
                      </a:r>
                      <a:r>
                        <a:rPr lang="tr-TR" sz="1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00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: </a:t>
                      </a:r>
                      <a:r>
                        <a:rPr lang="tr-TR" sz="100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GB (Genel bütçe),  ÖB (Özel bütçe), </a:t>
                      </a:r>
                      <a:r>
                        <a:rPr lang="tr-TR" sz="100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DS </a:t>
                      </a:r>
                      <a:r>
                        <a:rPr lang="tr-TR" sz="100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(Döner sermaye),  SG (Sosyal güvenlik kurumu</a:t>
                      </a:r>
                      <a:r>
                        <a:rPr lang="tr-TR" sz="100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),KİT</a:t>
                      </a:r>
                      <a:r>
                        <a:rPr lang="tr-TR" sz="1000" u="none" strike="noStrike" baseline="0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 İşletmeci </a:t>
                      </a:r>
                      <a:r>
                        <a:rPr lang="tr-TR" sz="100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(KT),  KİT Özelleştirme</a:t>
                      </a:r>
                      <a:r>
                        <a:rPr lang="tr-TR" sz="1000" u="none" strike="noStrike" baseline="0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 kapsamında (ÖK), </a:t>
                      </a:r>
                      <a:r>
                        <a:rPr lang="tr-TR" sz="100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00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İB (İller Bankası), </a:t>
                      </a:r>
                      <a:r>
                        <a:rPr lang="tr-TR" sz="1000" u="none" strike="noStrike" baseline="0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SUKAP (SU),</a:t>
                      </a:r>
                      <a:r>
                        <a:rPr lang="tr-TR" sz="100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Öİ </a:t>
                      </a:r>
                      <a:r>
                        <a:rPr lang="tr-TR" sz="100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(İl Özel İdaresi),  BL (Belediyeler</a:t>
                      </a:r>
                      <a:r>
                        <a:rPr lang="tr-TR" sz="100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),</a:t>
                      </a:r>
                      <a:r>
                        <a:rPr lang="tr-TR" sz="1000" u="none" strike="noStrike" baseline="0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İç Kredi(İÇ), Dış Kredi(DI), Hibe(Hİ),</a:t>
                      </a:r>
                      <a:endParaRPr lang="tr-TR" sz="1000" b="0" i="0" u="none" strike="noStrike" dirty="0" smtClean="0"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Açıklamalar için: </a:t>
                      </a:r>
                      <a:r>
                        <a:rPr lang="tr-T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BT</a:t>
                      </a:r>
                      <a:r>
                        <a:rPr lang="tr-TR" sz="1000" b="0" i="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: Bitti,  DE: Devam ediyor,  YK: Yarım kaldı,  İA: İhale aşamasında,  HB: Hiç başlamadı.</a:t>
                      </a:r>
                    </a:p>
                    <a:p>
                      <a:pPr algn="l" fontAlgn="t"/>
                      <a:endParaRPr lang="tr-TR" sz="7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331028"/>
              </p:ext>
            </p:extLst>
          </p:nvPr>
        </p:nvGraphicFramePr>
        <p:xfrm>
          <a:off x="35496" y="1052736"/>
          <a:ext cx="9036499" cy="4501742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337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3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0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0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4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65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05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21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34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136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8015">
                  <a:extLst>
                    <a:ext uri="{9D8B030D-6E8A-4147-A177-3AD203B41FA5}">
                      <a16:colId xmlns:a16="http://schemas.microsoft.com/office/drawing/2014/main" val="2055120577"/>
                    </a:ext>
                  </a:extLst>
                </a:gridCol>
                <a:gridCol w="7287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565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2322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101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590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Sıra </a:t>
                      </a:r>
                      <a:r>
                        <a:rPr lang="tr-TR" sz="1000" b="1" u="none" strike="noStrike" dirty="0" smtClean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No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u="none" strike="noStrike" dirty="0" smtClean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Proje Adı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Proje </a:t>
                      </a:r>
                      <a:r>
                        <a:rPr lang="tr-TR" sz="1000" b="1" u="none" strike="noStrike" dirty="0" smtClean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Numarası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u="none" strike="noStrike" dirty="0" smtClean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Sektörü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Bütçe </a:t>
                      </a:r>
                      <a:r>
                        <a:rPr lang="tr-TR" sz="1000" b="1" u="none" strike="noStrike" dirty="0" smtClean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Türü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Proje </a:t>
                      </a:r>
                      <a:r>
                        <a:rPr lang="tr-TR" sz="1000" b="1" u="none" strike="noStrike" dirty="0" smtClean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Yeri </a:t>
                      </a:r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(İlçe)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Başlama </a:t>
                      </a:r>
                      <a:r>
                        <a:rPr lang="tr-TR" sz="1000" b="1" u="none" strike="noStrike" dirty="0" smtClean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Tarihi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Bitiş </a:t>
                      </a:r>
                      <a:r>
                        <a:rPr lang="tr-TR" sz="1000" b="1" u="none" strike="noStrike" dirty="0" smtClean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Tarihi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Proje tutarı (TL)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Önceki </a:t>
                      </a:r>
                      <a:r>
                        <a:rPr lang="tr-TR" sz="1000" b="1" u="none" strike="noStrike" dirty="0" smtClean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Yıllar </a:t>
                      </a:r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H</a:t>
                      </a:r>
                      <a:r>
                        <a:rPr lang="tr-TR" sz="1000" b="1" u="none" strike="noStrike" dirty="0" smtClean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arcamaları </a:t>
                      </a:r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(TL)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u="none" strike="noStrike" dirty="0" smtClean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2017 </a:t>
                      </a:r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Y</a:t>
                      </a:r>
                      <a:r>
                        <a:rPr lang="tr-TR" sz="1000" b="1" u="none" strike="noStrike" dirty="0" smtClean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ılı </a:t>
                      </a:r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Ö</a:t>
                      </a:r>
                      <a:r>
                        <a:rPr lang="tr-TR" sz="1000" b="1" u="none" strike="noStrike" dirty="0" smtClean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deneği </a:t>
                      </a:r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(TL)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u="none" strike="noStrike" dirty="0" smtClean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2017 </a:t>
                      </a:r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Y</a:t>
                      </a:r>
                      <a:r>
                        <a:rPr lang="tr-TR" sz="1000" b="1" u="none" strike="noStrike" dirty="0" smtClean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ılı </a:t>
                      </a:r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H</a:t>
                      </a:r>
                      <a:r>
                        <a:rPr lang="tr-TR" sz="1000" b="1" u="none" strike="noStrike" dirty="0" smtClean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arcamaları </a:t>
                      </a:r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(TL)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Toplam </a:t>
                      </a:r>
                      <a:r>
                        <a:rPr lang="tr-TR" sz="1000" b="1" u="none" strike="noStrike" dirty="0" smtClean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Harcama </a:t>
                      </a:r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(TL)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Nakdi </a:t>
                      </a:r>
                      <a:r>
                        <a:rPr lang="tr-TR" sz="1000" b="1" u="none" strike="noStrike" dirty="0" smtClean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Gerçekleşme </a:t>
                      </a:r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(%)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u="none" strike="noStrike" dirty="0" smtClean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Açıklama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918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1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918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2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918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3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918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4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918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5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918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6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918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7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918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8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918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9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918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10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5918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11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5918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tr-TR" sz="1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  TOPLAM</a:t>
                      </a:r>
                      <a:endParaRPr lang="tr-TR" sz="1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1" u="none" strike="noStrike" dirty="0">
                          <a:effectLst/>
                          <a:latin typeface="+mn-lt"/>
                          <a:cs typeface="Segoe UI Semibold" panose="020B0702040204020203" pitchFamily="34" charset="0"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 Semibold" panose="020B0702040204020203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3" name="Yuvarlatılmış Dikdörtgen 12"/>
          <p:cNvSpPr/>
          <p:nvPr/>
        </p:nvSpPr>
        <p:spPr>
          <a:xfrm>
            <a:off x="0" y="47843"/>
            <a:ext cx="9143999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tr-TR" sz="2000" b="1" kern="0" dirty="0" smtClean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Yatırım </a:t>
            </a: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Projeleri İzleme </a:t>
            </a:r>
            <a:r>
              <a:rPr lang="tr-TR" sz="2000" b="1" kern="0" dirty="0" smtClean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Raporu</a:t>
            </a:r>
          </a:p>
          <a:p>
            <a:pPr lvl="0" algn="ctr">
              <a:defRPr/>
            </a:pPr>
            <a:r>
              <a:rPr lang="tr-TR" sz="2000" b="1" kern="0" dirty="0" smtClean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(2017 YILI SONU İTİBARİYLE)</a:t>
            </a:r>
            <a:endParaRPr lang="tr-TR" sz="2000" b="1" kern="0" dirty="0">
              <a:solidFill>
                <a:prstClr val="white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8137225" y="233440"/>
            <a:ext cx="89959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EK-2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776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Tablo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443694"/>
              </p:ext>
            </p:extLst>
          </p:nvPr>
        </p:nvGraphicFramePr>
        <p:xfrm>
          <a:off x="107504" y="1021504"/>
          <a:ext cx="4320480" cy="508353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0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97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Adı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7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No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7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 smtClean="0">
                          <a:effectLst/>
                        </a:rPr>
                        <a:t>Sektörü</a:t>
                      </a:r>
                      <a:r>
                        <a:rPr lang="tr-TR" sz="1050" b="1" u="none" strike="noStrike" baseline="0" dirty="0" smtClean="0">
                          <a:effectLst/>
                        </a:rPr>
                        <a:t> ve Alt Sektörü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7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</a:t>
                      </a:r>
                      <a:r>
                        <a:rPr lang="tr-TR" sz="1050" b="1" u="none" strike="noStrike" dirty="0" smtClean="0">
                          <a:effectLst/>
                        </a:rPr>
                        <a:t>Yeri (</a:t>
                      </a:r>
                      <a:r>
                        <a:rPr lang="tr-TR" sz="1050" b="1" u="none" strike="noStrike" dirty="0">
                          <a:effectLst/>
                        </a:rPr>
                        <a:t>İlçe)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7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Başlama - Bitiş Tarihi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7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</a:t>
                      </a:r>
                      <a:r>
                        <a:rPr lang="tr-TR" sz="1050" b="1" u="none" strike="noStrike" dirty="0" smtClean="0">
                          <a:effectLst/>
                        </a:rPr>
                        <a:t>Bedeli (</a:t>
                      </a:r>
                      <a:r>
                        <a:rPr lang="tr-TR" sz="1050" b="1" u="none" strike="noStrike" dirty="0">
                          <a:effectLst/>
                        </a:rPr>
                        <a:t>TL)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59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Önceki Yıllar </a:t>
                      </a:r>
                      <a:r>
                        <a:rPr lang="tr-TR" sz="1050" b="1" u="none" strike="noStrike" kern="1200" dirty="0" smtClean="0">
                          <a:effectLst/>
                        </a:rPr>
                        <a:t>Harcamaları (</a:t>
                      </a:r>
                      <a:r>
                        <a:rPr lang="tr-TR" sz="1050" b="1" u="none" strike="noStrike" kern="1200" dirty="0">
                          <a:effectLst/>
                        </a:rPr>
                        <a:t>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59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 Yıl İçi Harcama </a:t>
                      </a:r>
                      <a:r>
                        <a:rPr lang="tr-TR" sz="1050" b="1" u="none" strike="noStrike" kern="1200" dirty="0" smtClean="0">
                          <a:effectLst/>
                        </a:rPr>
                        <a:t>(TL)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71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 smtClean="0">
                          <a:effectLst/>
                        </a:rPr>
                        <a:t>2017</a:t>
                      </a:r>
                      <a:r>
                        <a:rPr lang="tr-TR" sz="1050" b="1" u="none" strike="noStrike" kern="1200" baseline="0" dirty="0" smtClean="0">
                          <a:effectLst/>
                        </a:rPr>
                        <a:t> </a:t>
                      </a:r>
                      <a:r>
                        <a:rPr lang="tr-TR" sz="1050" b="1" u="none" strike="noStrike" kern="1200" dirty="0" smtClean="0">
                          <a:effectLst/>
                        </a:rPr>
                        <a:t>Yılı Ödeneği (</a:t>
                      </a:r>
                      <a:r>
                        <a:rPr lang="tr-TR" sz="1050" b="1" u="none" strike="noStrike" kern="1200" dirty="0">
                          <a:effectLst/>
                        </a:rPr>
                        <a:t>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71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Nakdi </a:t>
                      </a:r>
                      <a:r>
                        <a:rPr lang="tr-TR" sz="1050" b="1" u="none" strike="noStrike" kern="1200" dirty="0" smtClean="0">
                          <a:effectLst/>
                        </a:rPr>
                        <a:t>Gerçekleşme (%)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71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Fiziki </a:t>
                      </a:r>
                      <a:r>
                        <a:rPr lang="tr-TR" sz="1050" b="1" u="none" strike="noStrike" kern="1200" dirty="0" smtClean="0">
                          <a:effectLst/>
                        </a:rPr>
                        <a:t>Gerçekleşme (%)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77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Projenin Bugünkü </a:t>
                      </a:r>
                      <a:r>
                        <a:rPr lang="tr-TR" sz="1050" b="1" u="none" strike="noStrike" kern="1200" dirty="0" smtClean="0">
                          <a:effectLst/>
                        </a:rPr>
                        <a:t>Durumu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5501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050" b="1" u="none" strike="noStrike" kern="1200" dirty="0" smtClean="0">
                          <a:effectLst/>
                        </a:rPr>
                        <a:t>Proje</a:t>
                      </a:r>
                      <a:r>
                        <a:rPr lang="tr-TR" sz="1050" b="1" u="none" strike="noStrike" kern="1200" baseline="0" dirty="0" smtClean="0">
                          <a:effectLst/>
                        </a:rPr>
                        <a:t> Özet Bilgisi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9167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7" name="Tablo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118078"/>
              </p:ext>
            </p:extLst>
          </p:nvPr>
        </p:nvGraphicFramePr>
        <p:xfrm>
          <a:off x="4618484" y="1007601"/>
          <a:ext cx="4320480" cy="509744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60797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664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Metin kutusu 13"/>
          <p:cNvSpPr txBox="1"/>
          <p:nvPr/>
        </p:nvSpPr>
        <p:spPr>
          <a:xfrm>
            <a:off x="5220072" y="2073661"/>
            <a:ext cx="302433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 smtClean="0">
                <a:solidFill>
                  <a:schemeClr val="bg1"/>
                </a:solidFill>
              </a:rPr>
              <a:t>PROJEYE AİT GÖRSEL UNSUR EKLEYİNİZ</a:t>
            </a:r>
            <a:endParaRPr lang="tr-TR" sz="1600" dirty="0">
              <a:solidFill>
                <a:schemeClr val="bg1"/>
              </a:solidFill>
            </a:endParaRPr>
          </a:p>
        </p:txBody>
      </p:sp>
      <p:graphicFrame>
        <p:nvGraphicFramePr>
          <p:cNvPr id="20" name="Tablo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022136"/>
              </p:ext>
            </p:extLst>
          </p:nvPr>
        </p:nvGraphicFramePr>
        <p:xfrm>
          <a:off x="107504" y="6165304"/>
          <a:ext cx="8831460" cy="288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31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UYARI: BU SLAYT</a:t>
                      </a:r>
                      <a:r>
                        <a:rPr lang="tr-TR" sz="1000" b="1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HER BİR PROJE İÇİN ÇOĞALTINIZ.</a:t>
                      </a:r>
                      <a:endParaRPr lang="tr-TR" sz="75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Yuvarlatılmış Dikdörtgen 15"/>
          <p:cNvSpPr/>
          <p:nvPr/>
        </p:nvSpPr>
        <p:spPr>
          <a:xfrm>
            <a:off x="1" y="44624"/>
            <a:ext cx="9134474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Projeler İtibariyle Bilgi , Açıklama ve Görseller</a:t>
            </a:r>
          </a:p>
        </p:txBody>
      </p:sp>
      <p:sp>
        <p:nvSpPr>
          <p:cNvPr id="18" name="Metin kutusu 17"/>
          <p:cNvSpPr txBox="1"/>
          <p:nvPr/>
        </p:nvSpPr>
        <p:spPr>
          <a:xfrm>
            <a:off x="8039372" y="218388"/>
            <a:ext cx="89959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EK-3</a:t>
            </a:r>
            <a:endParaRPr lang="tr-TR" dirty="0"/>
          </a:p>
        </p:txBody>
      </p:sp>
      <p:sp>
        <p:nvSpPr>
          <p:cNvPr id="19" name="Metin kutusu 18"/>
          <p:cNvSpPr txBox="1"/>
          <p:nvPr/>
        </p:nvSpPr>
        <p:spPr>
          <a:xfrm>
            <a:off x="5220072" y="4140369"/>
            <a:ext cx="302433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 smtClean="0">
                <a:solidFill>
                  <a:schemeClr val="bg1"/>
                </a:solidFill>
              </a:rPr>
              <a:t>PROJEYE AİT GÖRSEL UNSUR EKLEYİNİZ</a:t>
            </a:r>
            <a:endParaRPr lang="tr-TR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89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19472" y="151385"/>
            <a:ext cx="9144000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30876"/>
              </p:ext>
            </p:extLst>
          </p:nvPr>
        </p:nvGraphicFramePr>
        <p:xfrm>
          <a:off x="107504" y="1052737"/>
          <a:ext cx="9036496" cy="5400867"/>
        </p:xfrm>
        <a:graphic>
          <a:graphicData uri="http://schemas.openxmlformats.org/drawingml/2006/table">
            <a:tbl>
              <a:tblPr/>
              <a:tblGrid>
                <a:gridCol w="9036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Projelere Başlanamama </a:t>
                      </a:r>
                      <a:r>
                        <a:rPr lang="tr-TR" sz="1200" b="1" i="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ve</a:t>
                      </a:r>
                      <a:r>
                        <a:rPr lang="tr-TR" sz="1200" b="1" i="0" u="none" strike="noStrike" baseline="0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Tamamlanamama </a:t>
                      </a:r>
                      <a:r>
                        <a:rPr lang="tr-TR" sz="1200" b="1" i="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Nedenleri</a:t>
                      </a:r>
                      <a:endParaRPr lang="tr-TR" sz="1200" b="1" i="0" u="none" strike="noStrike" dirty="0"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</a:t>
                      </a:r>
                      <a:endParaRPr lang="tr-TR" sz="1200" b="0" i="0" u="none" strike="noStrike" dirty="0"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Çözümlenmesi İstenen Sorun ve Darboğazlar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Sorun ve Darboğaz Nedenleri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Alınması İstenen Önlemler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90511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ctr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 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568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</a:t>
                      </a:r>
                      <a:r>
                        <a:rPr lang="tr-TR" sz="1200" b="1" i="0" u="none" strike="noStrike" baseline="0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Gerektiren Kurum/Kuruluşları</a:t>
                      </a:r>
                      <a:endParaRPr lang="tr-TR" sz="1200" b="0" i="0" u="none" strike="noStrike" dirty="0"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…………….</a:t>
                      </a:r>
                      <a:endParaRPr lang="tr-TR" sz="1200" b="0" i="0" u="none" strike="noStrike" dirty="0"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Dikdörtgen 10"/>
          <p:cNvSpPr/>
          <p:nvPr/>
        </p:nvSpPr>
        <p:spPr>
          <a:xfrm>
            <a:off x="323528" y="300271"/>
            <a:ext cx="7932818" cy="383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tr-TR" b="1" kern="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Sorunlar, İhtiyaçlar ve Koordinasyon Gerektiren Hususlar</a:t>
            </a:r>
            <a:endParaRPr lang="tr-TR" b="1" kern="0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2" name="11 Metin kutusu"/>
          <p:cNvSpPr txBox="1"/>
          <p:nvPr/>
        </p:nvSpPr>
        <p:spPr>
          <a:xfrm>
            <a:off x="662382" y="1340768"/>
            <a:ext cx="39290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t"/>
            <a:r>
              <a:rPr lang="tr-TR" sz="900" b="1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NOT: İlgili proje  numarası ve adı belirtilmesi gerekmektedir.</a:t>
            </a:r>
            <a:endParaRPr lang="tr-TR" sz="900" b="1" dirty="0">
              <a:solidFill>
                <a:srgbClr val="FF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8047364" y="314381"/>
            <a:ext cx="75385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EK-4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212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35496" y="165721"/>
            <a:ext cx="9108504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943163" y="328717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b="1" kern="0" dirty="0" smtClean="0">
                <a:solidFill>
                  <a:prstClr val="white"/>
                </a:solidFill>
                <a:latin typeface="Arial" charset="0"/>
              </a:rPr>
              <a:t>Sektörler ve Alt Sektörleri</a:t>
            </a:r>
            <a:endParaRPr lang="tr-TR" b="1" kern="0" dirty="0">
              <a:solidFill>
                <a:prstClr val="white"/>
              </a:solidFill>
              <a:latin typeface="Arial" charset="0"/>
            </a:endParaRPr>
          </a:p>
        </p:txBody>
      </p:sp>
      <p:graphicFrame>
        <p:nvGraphicFramePr>
          <p:cNvPr id="13" name="1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282298"/>
              </p:ext>
            </p:extLst>
          </p:nvPr>
        </p:nvGraphicFramePr>
        <p:xfrm>
          <a:off x="428596" y="1071546"/>
          <a:ext cx="2214578" cy="531814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57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1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 Tarım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Sulama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Bitkisel Ürünler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Hayvancılık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Su Ürünleri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Ormancılık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2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 Madencilik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Madencilik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Kömür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Ham Petrol ve Tabii Gaz Üretimi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Metal Dışı Madenler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Diğerleri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3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 İmalat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Gıda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Tütün ve </a:t>
                      </a:r>
                      <a:r>
                        <a:rPr lang="tr-TR" sz="900" u="none" strike="noStrike" dirty="0" smtClean="0">
                          <a:latin typeface="+mn-lt"/>
                        </a:rPr>
                        <a:t>Mamulleri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Dokuma ve Giyim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Basım Sanayii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Kimya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Demir-Çelik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Elektriksiz Makineler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Elektrikli Makine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Demiryolu Taşıt Sanayii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Standardizasyon ve Kalite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4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  Enerji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Termik Santral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 smtClean="0">
                          <a:latin typeface="+mn-lt"/>
                        </a:rPr>
                        <a:t>Hidroelektrik </a:t>
                      </a:r>
                      <a:r>
                        <a:rPr lang="tr-TR" sz="900" u="none" strike="noStrike" dirty="0">
                          <a:latin typeface="+mn-lt"/>
                        </a:rPr>
                        <a:t>Santral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İletim Tesisleri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Dağıtım Tesisleri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Şehir Şebeke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Köy Şebeke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İşletme Grubu Yatırımları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Makine ve Techizat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Çeşitli Etütler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Diğerleri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graphicFrame>
        <p:nvGraphicFramePr>
          <p:cNvPr id="15" name="1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017724"/>
              </p:ext>
            </p:extLst>
          </p:nvPr>
        </p:nvGraphicFramePr>
        <p:xfrm>
          <a:off x="3000364" y="1071546"/>
          <a:ext cx="2214578" cy="537512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32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5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 Ulaştırma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Demiryolu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Denizyolu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Havayolu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Karayolu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Boru Hattı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Kent İçi </a:t>
                      </a: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Ulaşım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Haberleşme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Radyo Televizyon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Otoyollar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6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Turizm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Turizm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3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7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Konut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Konut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8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Eğitim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İlköğretim ve Gen. Ortaöğretim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Mesleki ve Teknik Eğitim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Yüksek Öğretim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Kültür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Gençlik ve Beden Eğitimi Spor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9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Sağlık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Sağlık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39344">
                <a:tc gridSpan="2"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627306"/>
              </p:ext>
            </p:extLst>
          </p:nvPr>
        </p:nvGraphicFramePr>
        <p:xfrm>
          <a:off x="5429256" y="1071546"/>
          <a:ext cx="2815152" cy="538179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6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8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2154">
                <a:tc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Diğer</a:t>
                      </a:r>
                      <a:r>
                        <a:rPr lang="tr-TR" sz="900" b="1" i="0" u="none" strike="noStrike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Kamu Hizmetleri (DKH-İktisadı+DKH-Sosyal)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10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DKH-İktisadi</a:t>
                      </a:r>
                      <a:endParaRPr lang="tr-TR" sz="9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Genel İdare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Güvenlik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Adalet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Harita ve Tapu Kadastro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Ticari Hizmetler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Düzenleyici ve Denetleyici Kur.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11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DKH-Sosyal</a:t>
                      </a:r>
                      <a:endParaRPr lang="tr-TR" sz="9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İçme Suyu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Kanalizasyon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Kırsal Planlaması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Belediye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Yerleşme-Şehirleşme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Esnaf Sanatkar KSS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Teknolojik Araştırma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Sosyal Hizmetler ve Yardımlar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Afetler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73360">
                <a:tc gridSpan="2"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4" name="Metin kutusu 13"/>
          <p:cNvSpPr txBox="1"/>
          <p:nvPr/>
        </p:nvSpPr>
        <p:spPr>
          <a:xfrm>
            <a:off x="8028447" y="333933"/>
            <a:ext cx="76378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EK-5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083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35496" y="148883"/>
            <a:ext cx="9108504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985787" y="329361"/>
            <a:ext cx="7474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b="1" kern="0" dirty="0">
                <a:solidFill>
                  <a:prstClr val="white"/>
                </a:solidFill>
                <a:latin typeface="Arial" charset="0"/>
              </a:rPr>
              <a:t>Koordinasyon Kurulu </a:t>
            </a:r>
            <a:r>
              <a:rPr lang="tr-TR" b="1" kern="0" dirty="0" smtClean="0">
                <a:solidFill>
                  <a:prstClr val="white"/>
                </a:solidFill>
                <a:latin typeface="Arial" charset="0"/>
              </a:rPr>
              <a:t>İçin </a:t>
            </a:r>
            <a:r>
              <a:rPr lang="tr-TR" b="1" kern="0" dirty="0">
                <a:solidFill>
                  <a:prstClr val="white"/>
                </a:solidFill>
                <a:latin typeface="Arial" charset="0"/>
              </a:rPr>
              <a:t>İletişim Bilgileri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053250"/>
              </p:ext>
            </p:extLst>
          </p:nvPr>
        </p:nvGraphicFramePr>
        <p:xfrm>
          <a:off x="395536" y="916735"/>
          <a:ext cx="8344734" cy="5457143"/>
        </p:xfrm>
        <a:graphic>
          <a:graphicData uri="http://schemas.openxmlformats.org/drawingml/2006/table">
            <a:tbl>
              <a:tblPr/>
              <a:tblGrid>
                <a:gridCol w="1815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9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KURUM ADI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İL KOORDİNASYON KURULU BİLGİ VE İLETİŞİM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829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 Hazırlayan </a:t>
                      </a:r>
                      <a:r>
                        <a:rPr lang="tr-TR" sz="1000" b="1" i="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Personel</a:t>
                      </a:r>
                      <a:endParaRPr lang="tr-TR" sz="1000" b="1" i="0" u="none" strike="noStrike" dirty="0"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869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 </a:t>
                      </a:r>
                      <a:r>
                        <a:rPr lang="tr-TR" sz="1000" b="1" i="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Hazırlayan Kurum Görevlisinin</a:t>
                      </a:r>
                      <a:r>
                        <a:rPr lang="tr-TR" sz="1000" b="1" i="0" u="none" strike="noStrike" baseline="0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İzinli Olduğu Hallerde Yerine Vekalet Edecek Personel</a:t>
                      </a:r>
                      <a:r>
                        <a:rPr lang="tr-TR" sz="1000" b="1" i="0" u="none" strike="noStrike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endParaRPr lang="tr-TR" sz="1000" b="1" i="0" u="none" strike="noStrike" dirty="0"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8510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Bilgileri Onaylayan Kurum Yetkilisi/Müdürü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2" name="Metin kutusu 11"/>
          <p:cNvSpPr txBox="1"/>
          <p:nvPr/>
        </p:nvSpPr>
        <p:spPr>
          <a:xfrm>
            <a:off x="8047364" y="314381"/>
            <a:ext cx="77310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EK-6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746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1765</TotalTime>
  <Words>743</Words>
  <Application>Microsoft Office PowerPoint</Application>
  <PresentationFormat>Ekran Gösterisi (4:3)</PresentationFormat>
  <Paragraphs>436</Paragraphs>
  <Slides>7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4" baseType="lpstr">
      <vt:lpstr>Arial</vt:lpstr>
      <vt:lpstr>Arial Tur</vt:lpstr>
      <vt:lpstr>Calibri</vt:lpstr>
      <vt:lpstr>Segoe UI</vt:lpstr>
      <vt:lpstr>Segoe UI Semibold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SONGULKOZBERI</dc:creator>
  <cp:lastModifiedBy>Vahit COMART</cp:lastModifiedBy>
  <cp:revision>211</cp:revision>
  <cp:lastPrinted>2017-09-05T10:25:42Z</cp:lastPrinted>
  <dcterms:created xsi:type="dcterms:W3CDTF">2013-12-10T10:55:21Z</dcterms:created>
  <dcterms:modified xsi:type="dcterms:W3CDTF">2018-03-01T06:17:20Z</dcterms:modified>
</cp:coreProperties>
</file>