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7" r:id="rId2"/>
    <p:sldId id="321" r:id="rId3"/>
    <p:sldId id="399" r:id="rId4"/>
    <p:sldId id="322" r:id="rId5"/>
    <p:sldId id="370" r:id="rId6"/>
    <p:sldId id="371" r:id="rId7"/>
    <p:sldId id="404" r:id="rId8"/>
    <p:sldId id="421" r:id="rId9"/>
    <p:sldId id="377" r:id="rId10"/>
    <p:sldId id="378" r:id="rId11"/>
    <p:sldId id="388" r:id="rId12"/>
    <p:sldId id="400" r:id="rId13"/>
    <p:sldId id="393" r:id="rId14"/>
    <p:sldId id="402" r:id="rId15"/>
    <p:sldId id="403" r:id="rId16"/>
    <p:sldId id="381" r:id="rId17"/>
    <p:sldId id="382" r:id="rId18"/>
    <p:sldId id="383" r:id="rId19"/>
    <p:sldId id="405" r:id="rId20"/>
    <p:sldId id="384" r:id="rId21"/>
    <p:sldId id="391" r:id="rId22"/>
    <p:sldId id="386" r:id="rId23"/>
    <p:sldId id="341" r:id="rId24"/>
    <p:sldId id="436" r:id="rId25"/>
    <p:sldId id="343" r:id="rId26"/>
    <p:sldId id="344" r:id="rId27"/>
    <p:sldId id="437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407" r:id="rId39"/>
    <p:sldId id="411" r:id="rId40"/>
    <p:sldId id="438" r:id="rId41"/>
    <p:sldId id="439" r:id="rId42"/>
    <p:sldId id="440" r:id="rId43"/>
    <p:sldId id="442" r:id="rId44"/>
    <p:sldId id="363" r:id="rId45"/>
    <p:sldId id="364" r:id="rId46"/>
    <p:sldId id="406" r:id="rId47"/>
    <p:sldId id="409" r:id="rId48"/>
    <p:sldId id="422" r:id="rId49"/>
    <p:sldId id="424" r:id="rId50"/>
    <p:sldId id="425" r:id="rId51"/>
    <p:sldId id="366" r:id="rId52"/>
    <p:sldId id="408" r:id="rId53"/>
    <p:sldId id="441" r:id="rId54"/>
    <p:sldId id="427" r:id="rId55"/>
    <p:sldId id="426" r:id="rId56"/>
    <p:sldId id="428" r:id="rId57"/>
  </p:sldIdLst>
  <p:sldSz cx="9144000" cy="6858000" type="screen4x3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IM SAKA" initials="SS" lastIdx="9" clrIdx="0">
    <p:extLst>
      <p:ext uri="{19B8F6BF-5375-455C-9EA6-DF929625EA0E}">
        <p15:presenceInfo xmlns:p15="http://schemas.microsoft.com/office/powerpoint/2012/main" xmlns="" userId="S-1-5-21-1953079236-1855986223-2648030211-6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EFBC"/>
    <a:srgbClr val="FCDCDF"/>
    <a:srgbClr val="E9CF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5" autoAdjust="0"/>
    <p:restoredTop sz="96866" autoAdjust="0"/>
  </p:normalViewPr>
  <p:slideViewPr>
    <p:cSldViewPr>
      <p:cViewPr varScale="1">
        <p:scale>
          <a:sx n="76" d="100"/>
          <a:sy n="76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74" y="-96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1T11:58:59.917" idx="3">
    <p:pos x="492" y="138"/>
    <p:text>Yeşil kısım GY(1)'den gelmiştir.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8292-78E6-48C8-A4F2-071C121501CD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0CF5-F096-45B1-9696-48E2CE27D74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103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4584F-8BE9-4F0B-8268-63F33520086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876B-4A08-49E1-B03B-3F1F5202C8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85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2184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43729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241525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780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50770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97992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65181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4173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25127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425102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04871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61498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661786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098578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836468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472490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424239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966461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674687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636055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90947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10636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482564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427557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673189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209471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05727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614479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709521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452546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28111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996141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99088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712687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395968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84663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361966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82829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050569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682989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141848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7421358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742135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74213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4999246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742135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005902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1351292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988207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607418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00590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66998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66442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11786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97979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9797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 userDrawn="1"/>
        </p:nvSpPr>
        <p:spPr>
          <a:xfrm>
            <a:off x="2564160" y="4130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9"/>
          <p:cNvSpPr txBox="1"/>
          <p:nvPr userDrawn="1"/>
        </p:nvSpPr>
        <p:spPr>
          <a:xfrm>
            <a:off x="6012160" y="630932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7" y="188640"/>
            <a:ext cx="1966834" cy="67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4" y="92606"/>
            <a:ext cx="2044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Yuvarlatılmış Dikdörtgen 6"/>
          <p:cNvSpPr/>
          <p:nvPr userDrawn="1"/>
        </p:nvSpPr>
        <p:spPr>
          <a:xfrm>
            <a:off x="2195736" y="92606"/>
            <a:ext cx="6849144" cy="768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08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532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74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654B-DD98-4771-9836-74FE546C9330}" type="datetime1">
              <a:rPr lang="tr-TR"/>
              <a:pPr>
                <a:defRPr/>
              </a:pPr>
              <a:t>07.07.2021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1247-A27C-4055-9B34-FB1B16AD30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902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64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40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58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34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198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689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16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203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1393-87CE-4EF6-BBE4-2D2D4A747945}" type="datetimeFigureOut">
              <a:rPr lang="tr-TR" smtClean="0"/>
              <a:pPr/>
              <a:t>07.07.2021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659C-E33E-4266-B09A-217CF609B6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48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" y="6275724"/>
            <a:ext cx="9144000" cy="64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Başlık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40960" cy="22322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0" cap="sq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beve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i="1" dirty="0" smtClean="0">
                <a:solidFill>
                  <a:srgbClr val="002060"/>
                </a:solidFill>
              </a:rPr>
              <a:t>BAZI </a:t>
            </a:r>
            <a:r>
              <a:rPr lang="tr-TR" i="1" dirty="0">
                <a:solidFill>
                  <a:srgbClr val="002060"/>
                </a:solidFill>
              </a:rPr>
              <a:t>ALACAKLARIN YENİDEN </a:t>
            </a:r>
            <a:r>
              <a:rPr lang="tr-TR" i="1" dirty="0" smtClean="0">
                <a:solidFill>
                  <a:srgbClr val="002060"/>
                </a:solidFill>
              </a:rPr>
              <a:t>YAPILANDIRILMASINA İLİŞKİN </a:t>
            </a:r>
            <a:br>
              <a:rPr lang="tr-TR" i="1" dirty="0" smtClean="0">
                <a:solidFill>
                  <a:srgbClr val="002060"/>
                </a:solidFill>
              </a:rPr>
            </a:br>
            <a:r>
              <a:rPr lang="tr-TR" i="1" dirty="0" smtClean="0">
                <a:solidFill>
                  <a:srgbClr val="FF0000"/>
                </a:solidFill>
              </a:rPr>
              <a:t>7326</a:t>
            </a:r>
            <a:r>
              <a:rPr lang="tr-TR" i="1" dirty="0" smtClean="0">
                <a:solidFill>
                  <a:srgbClr val="002060"/>
                </a:solidFill>
              </a:rPr>
              <a:t> SAYILI KANUN</a:t>
            </a:r>
            <a:endParaRPr lang="tr-TR" altLang="tr-TR" sz="2000" i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http://i.hurimg.com/i/hurriyet/90/620x350/55eb6009f018fbb8f8bd0a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9" y="5043501"/>
            <a:ext cx="2182795" cy="123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19"/>
            <a:ext cx="3059832" cy="12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0" y="4869161"/>
            <a:ext cx="2228388" cy="147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771800" y="5415607"/>
            <a:ext cx="3275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Temmuz/2021</a:t>
            </a:r>
            <a:endParaRPr lang="tr-TR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10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38789" y="188640"/>
            <a:ext cx="34300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CEZALARDA DÖNEM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6024" y="1095888"/>
            <a:ext cx="8604448" cy="521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 smtClean="0">
                <a:solidFill>
                  <a:srgbClr val="FF0000"/>
                </a:solidFill>
              </a:rPr>
              <a:t>30/4/2021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300" b="1" dirty="0">
                <a:solidFill>
                  <a:srgbClr val="0070C0"/>
                </a:solidFill>
              </a:rPr>
              <a:t>tarihinden 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önceki </a:t>
            </a:r>
            <a:r>
              <a:rPr lang="tr-TR" altLang="tr-TR" sz="2300" b="1" u="sng" dirty="0" smtClean="0">
                <a:solidFill>
                  <a:srgbClr val="FF0000"/>
                </a:solidFill>
              </a:rPr>
              <a:t>TESPİTLERE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300" b="1" dirty="0">
                <a:solidFill>
                  <a:srgbClr val="0070C0"/>
                </a:solidFill>
              </a:rPr>
              <a:t>dayanılarak 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kesilen/kesilmesi gereken;</a:t>
            </a:r>
          </a:p>
          <a:p>
            <a:pPr marL="171450" lvl="2" indent="-171450" algn="l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00" b="1" dirty="0" smtClean="0">
              <a:solidFill>
                <a:srgbClr val="0070C0"/>
              </a:solidFill>
            </a:endParaRPr>
          </a:p>
          <a:p>
            <a:pPr marL="285750" lvl="2" indent="-28575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800" b="1"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>
                <a:solidFill>
                  <a:srgbClr val="0070C0"/>
                </a:solidFill>
              </a:rPr>
              <a:t>Usulsüzlük Cezaları</a:t>
            </a:r>
          </a:p>
          <a:p>
            <a:pPr marL="909637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300" b="1"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>
                <a:solidFill>
                  <a:srgbClr val="0070C0"/>
                </a:solidFill>
              </a:rPr>
              <a:t>Özel Usulsüzlük Cezaları</a:t>
            </a: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000" b="1" dirty="0" smtClean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000" b="1" dirty="0" smtClean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800" b="1" dirty="0" smtClean="0">
              <a:solidFill>
                <a:srgbClr val="0070C0"/>
              </a:solidFill>
            </a:endParaRP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8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 smtClean="0">
                <a:solidFill>
                  <a:srgbClr val="FF0000"/>
                </a:solidFill>
              </a:rPr>
              <a:t>30/4/2021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300" b="1" dirty="0">
                <a:solidFill>
                  <a:srgbClr val="0070C0"/>
                </a:solidFill>
              </a:rPr>
              <a:t>tarihinden önce</a:t>
            </a:r>
            <a:r>
              <a:rPr lang="tr-TR" altLang="tr-TR" sz="2300" b="1" dirty="0">
                <a:solidFill>
                  <a:srgbClr val="FF0000"/>
                </a:solidFill>
              </a:rPr>
              <a:t> </a:t>
            </a:r>
            <a:r>
              <a:rPr lang="tr-TR" altLang="tr-TR" sz="2300" b="1" u="sng" dirty="0" smtClean="0">
                <a:solidFill>
                  <a:srgbClr val="FF0000"/>
                </a:solidFill>
              </a:rPr>
              <a:t>VERİLEN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;</a:t>
            </a: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400" b="1" dirty="0">
              <a:solidFill>
                <a:srgbClr val="0070C0"/>
              </a:solidFill>
            </a:endParaRPr>
          </a:p>
          <a:p>
            <a:pPr marL="280987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800" b="1"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>
                <a:solidFill>
                  <a:srgbClr val="0070C0"/>
                </a:solidFill>
              </a:rPr>
              <a:t>Trafik Para Cezaları</a:t>
            </a:r>
          </a:p>
          <a:p>
            <a:pPr marL="738187" lvl="1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>
                <a:solidFill>
                  <a:srgbClr val="0070C0"/>
                </a:solidFill>
              </a:rPr>
              <a:t>Karayolu Taşıma Kanununa 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Göre Kesilen Para Cezaları </a:t>
            </a:r>
            <a:endParaRPr lang="tr-TR" altLang="tr-TR" sz="2300" b="1" dirty="0">
              <a:solidFill>
                <a:srgbClr val="0070C0"/>
              </a:solidFill>
            </a:endParaRPr>
          </a:p>
          <a:p>
            <a:pPr marL="738187" lvl="1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>
              <a:solidFill>
                <a:srgbClr val="0070C0"/>
              </a:solidFill>
            </a:endParaRPr>
          </a:p>
          <a:p>
            <a:pPr marL="792163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 err="1" smtClean="0">
                <a:solidFill>
                  <a:srgbClr val="0070C0"/>
                </a:solidFill>
              </a:rPr>
              <a:t>K.G.M.’ce</a:t>
            </a:r>
            <a:r>
              <a:rPr lang="tr-TR" altLang="tr-TR" sz="2300" b="1" dirty="0" smtClean="0">
                <a:solidFill>
                  <a:srgbClr val="0070C0"/>
                </a:solidFill>
              </a:rPr>
              <a:t>  </a:t>
            </a:r>
            <a:r>
              <a:rPr lang="tr-TR" altLang="tr-TR" sz="2300" b="1" dirty="0">
                <a:solidFill>
                  <a:srgbClr val="0070C0"/>
                </a:solidFill>
              </a:rPr>
              <a:t>Kesilen İdari Para Cezaları</a:t>
            </a:r>
          </a:p>
          <a:p>
            <a:pPr marL="738187" lvl="1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300" b="1" dirty="0">
                <a:solidFill>
                  <a:srgbClr val="0070C0"/>
                </a:solidFill>
              </a:rPr>
              <a:t>Askerlik, Seçim, Nüfus Para Cezaları </a:t>
            </a:r>
            <a:endParaRPr lang="tr-TR" altLang="tr-TR" sz="2300" b="1" dirty="0" smtClean="0">
              <a:solidFill>
                <a:srgbClr val="0070C0"/>
              </a:solidFill>
            </a:endParaRPr>
          </a:p>
          <a:p>
            <a:pPr marL="628650" lvl="1" indent="-17145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 smtClean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Diğer İdari Para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Cezaları (</a:t>
            </a:r>
            <a:r>
              <a:rPr lang="tr-TR" altLang="tr-TR" sz="2300" b="1" dirty="0">
                <a:solidFill>
                  <a:srgbClr val="0070C0"/>
                </a:solidFill>
              </a:rPr>
              <a:t>Kapsama girmeyenler HARİÇ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)</a:t>
            </a:r>
            <a:endParaRPr lang="tr-TR" altLang="tr-TR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11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5880" y="1498848"/>
            <a:ext cx="8280920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>
              <a:buClr>
                <a:prstClr val="black"/>
              </a:buClr>
              <a:defRPr/>
            </a:pPr>
            <a:endParaRPr lang="tr-TR" altLang="tr-TR" sz="1800" b="1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066147" y="188640"/>
            <a:ext cx="49753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DİĞER ALACAKLARDA DÖNEM</a:t>
            </a:r>
            <a:endParaRPr lang="tr-TR" altLang="tr-TR" sz="30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175016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chemeClr val="tx1"/>
              </a:buClr>
              <a:buFont typeface="Arial" pitchFamily="34" charset="0"/>
              <a:buChar char="•"/>
              <a:tabLst>
                <a:tab pos="893763" algn="l"/>
              </a:tabLst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Kapsama giren diğer amme </a:t>
            </a:r>
            <a:r>
              <a:rPr lang="tr-TR" sz="2400" b="1" dirty="0">
                <a:solidFill>
                  <a:srgbClr val="0070C0"/>
                </a:solidFill>
              </a:rPr>
              <a:t>alacaklarında </a:t>
            </a:r>
            <a:r>
              <a:rPr lang="tr-TR" sz="2400" b="1" u="sng" dirty="0">
                <a:solidFill>
                  <a:srgbClr val="FF0000"/>
                </a:solidFill>
              </a:rPr>
              <a:t>VADE</a:t>
            </a:r>
            <a:r>
              <a:rPr lang="tr-TR" sz="2400" b="1" dirty="0" smtClean="0">
                <a:solidFill>
                  <a:srgbClr val="0070C0"/>
                </a:solidFill>
              </a:rPr>
              <a:t> </a:t>
            </a:r>
            <a:r>
              <a:rPr lang="tr-TR" sz="2400" b="1" dirty="0">
                <a:solidFill>
                  <a:srgbClr val="0070C0"/>
                </a:solidFill>
              </a:rPr>
              <a:t>tarihi esasına dayanan düzenleme yapılmıştır.</a:t>
            </a:r>
          </a:p>
          <a:p>
            <a:pPr marL="342900" lvl="1" indent="-342900" algn="just"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893763" algn="l"/>
              </a:tabLst>
              <a:defRPr/>
            </a:pPr>
            <a:endParaRPr lang="tr-TR" sz="2400" b="1" dirty="0" smtClean="0">
              <a:solidFill>
                <a:srgbClr val="0070C0"/>
              </a:solidFill>
            </a:endParaRPr>
          </a:p>
          <a:p>
            <a:pPr marL="342900" lvl="1" indent="-342900" algn="just">
              <a:buClr>
                <a:schemeClr val="tx1"/>
              </a:buClr>
              <a:buSzTx/>
              <a:buFont typeface="Arial" pitchFamily="34" charset="0"/>
              <a:buChar char="•"/>
              <a:tabLst>
                <a:tab pos="893763" algn="l"/>
              </a:tabLst>
              <a:defRPr/>
            </a:pPr>
            <a:r>
              <a:rPr lang="tr-TR" sz="2400" b="1" dirty="0">
                <a:solidFill>
                  <a:srgbClr val="0070C0"/>
                </a:solidFill>
              </a:rPr>
              <a:t>Vergi dairelerince 6183 sayılı Kanun hükümlerine göre takip edilen ve Kanunun yayımlandığı 9</a:t>
            </a:r>
            <a:r>
              <a:rPr lang="tr-TR" sz="2400" b="1" dirty="0" smtClean="0">
                <a:solidFill>
                  <a:srgbClr val="0070C0"/>
                </a:solidFill>
              </a:rPr>
              <a:t>/6/2021 </a:t>
            </a:r>
            <a:r>
              <a:rPr lang="tr-TR" sz="2400" b="1" dirty="0">
                <a:solidFill>
                  <a:srgbClr val="0070C0"/>
                </a:solidFill>
              </a:rPr>
              <a:t>tarihi itibarıyla vadesi geldiği halde ödenmemiş ya da ödeme süresi geçmemiş bulunan amme alacakları kapsamdadır.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771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12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>
              <a:buClr>
                <a:schemeClr val="accent3"/>
              </a:buClr>
              <a:defRPr/>
            </a:pP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74968" y="188640"/>
            <a:ext cx="3957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KAPSAMA GENEL BAKIŞ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05331"/>
              </p:ext>
            </p:extLst>
          </p:nvPr>
        </p:nvGraphicFramePr>
        <p:xfrm>
          <a:off x="313184" y="1052733"/>
          <a:ext cx="850728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2880320"/>
                <a:gridCol w="432048"/>
                <a:gridCol w="1512168"/>
                <a:gridCol w="1728192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ALACAK TÜRÜ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KAPSAMA GİRME ESASI 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ESAS ALINAN TARİH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İLGİLİ MADDE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Vergi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Dönem + Beyanname Verme Tarihinin Son Günü 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800" kern="1200" dirty="0" smtClean="0"/>
                        <a:t>≤</a:t>
                      </a:r>
                      <a:endParaRPr lang="tr-TR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30/4/2021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2*, 3 ve 4. Madde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r-TR" sz="2000" dirty="0" smtClean="0"/>
                        <a:t>Usulsüzlük ve Özel Usulsüzlük Cezaları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Tespit Tarihi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800" kern="1200" dirty="0" smtClean="0"/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30/4/2021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2*, 3 ve 4.</a:t>
                      </a:r>
                      <a:r>
                        <a:rPr lang="tr-TR" sz="2000" kern="1200" baseline="0" dirty="0" smtClean="0"/>
                        <a:t> </a:t>
                      </a:r>
                      <a:r>
                        <a:rPr lang="tr-TR" sz="2000" kern="1200" dirty="0" smtClean="0"/>
                        <a:t>Madde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İdari Para Cezası</a:t>
                      </a:r>
                      <a:r>
                        <a:rPr lang="tr-TR" sz="2000" kern="1200" baseline="0" dirty="0" smtClean="0"/>
                        <a:t> </a:t>
                      </a:r>
                      <a:endParaRPr lang="tr-T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baseline="0" dirty="0" smtClean="0"/>
                        <a:t>Cezanın Verilme Tarihi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Tebliğ Tarihi </a:t>
                      </a:r>
                      <a:endParaRPr lang="tr-T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kern="1200" dirty="0" smtClean="0"/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000" kern="1200" dirty="0" smtClean="0"/>
                        <a:t>30/4/2021</a:t>
                      </a:r>
                      <a:endParaRPr lang="tr-T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9/6/2021</a:t>
                      </a:r>
                      <a:endParaRPr lang="tr-T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/>
                        <a:t>2*</a:t>
                      </a:r>
                      <a:r>
                        <a:rPr lang="tr-TR" sz="2000" kern="1200" baseline="0" dirty="0" smtClean="0"/>
                        <a:t> ve </a:t>
                      </a:r>
                      <a:r>
                        <a:rPr lang="tr-TR" sz="2000" kern="1200" dirty="0" smtClean="0"/>
                        <a:t>3.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/>
                        <a:t>Madde</a:t>
                      </a:r>
                      <a:endParaRPr lang="tr-T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Kapsamdaki Diğer Alacaklar</a:t>
                      </a:r>
                      <a:endParaRPr lang="tr-T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Vade Tarihi + Ödeme Süresinin Başlama Tarihi</a:t>
                      </a:r>
                      <a:endParaRPr lang="tr-T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2800" kern="1200" dirty="0" smtClean="0"/>
                        <a:t>≤</a:t>
                      </a:r>
                      <a:endParaRPr lang="tr-TR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9/6/2021</a:t>
                      </a:r>
                      <a:endParaRPr lang="tr-T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2.</a:t>
                      </a:r>
                      <a:r>
                        <a:rPr lang="tr-TR" sz="2000" baseline="0" dirty="0" smtClean="0"/>
                        <a:t> Madde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r-TR" sz="1600" b="1" baseline="0" dirty="0" err="1" smtClean="0">
                          <a:solidFill>
                            <a:srgbClr val="FF0000"/>
                          </a:solidFill>
                        </a:rPr>
                        <a:t>Ecrimisiller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</a:rPr>
                        <a:t> ayrıca 3. Madde)</a:t>
                      </a:r>
                      <a:endParaRPr lang="tr-TR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23528" y="522920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* </a:t>
            </a:r>
            <a:r>
              <a:rPr lang="tr-TR" b="1" dirty="0" smtClean="0"/>
              <a:t>A</a:t>
            </a:r>
            <a:r>
              <a:rPr lang="tr-TR" sz="1600" b="1" dirty="0" smtClean="0"/>
              <a:t>lacağın Kanunun 2 </a:t>
            </a:r>
            <a:r>
              <a:rPr lang="tr-TR" sz="1600" b="1" dirty="0" err="1" smtClean="0"/>
              <a:t>nci</a:t>
            </a:r>
            <a:r>
              <a:rPr lang="tr-TR" sz="1600" b="1" dirty="0" smtClean="0"/>
              <a:t> maddesi kapsamında yapılandırılabilmesi için </a:t>
            </a:r>
            <a:r>
              <a:rPr lang="tr-TR" sz="1600" b="1" dirty="0"/>
              <a:t>9</a:t>
            </a:r>
            <a:r>
              <a:rPr lang="tr-TR" sz="1600" b="1" dirty="0" smtClean="0"/>
              <a:t>/6/2021 tarihi itibarıyla kesinleşmiş ancak, vadesi </a:t>
            </a:r>
            <a:r>
              <a:rPr lang="tr-TR" sz="1600" b="1" dirty="0"/>
              <a:t>geldiği halde ödenmemiş ya da ödeme süresi geçmemiş </a:t>
            </a:r>
            <a:r>
              <a:rPr lang="tr-TR" sz="1600" b="1" dirty="0" smtClean="0"/>
              <a:t> olması gerekmektedir.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697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13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68126" y="210706"/>
            <a:ext cx="42282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>
                <a:solidFill>
                  <a:srgbClr val="FF0000"/>
                </a:solidFill>
                <a:ea typeface="+mj-ea"/>
                <a:cs typeface="+mj-cs"/>
              </a:rPr>
              <a:t>KESİNLEŞMİŞ </a:t>
            </a: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ALACAKLAR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8" name="Dikdörtgen 7"/>
          <p:cNvSpPr/>
          <p:nvPr/>
        </p:nvSpPr>
        <p:spPr>
          <a:xfrm>
            <a:off x="251520" y="1268760"/>
            <a:ext cx="4176464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 algn="just">
              <a:lnSpc>
                <a:spcPct val="80000"/>
              </a:lnSpc>
              <a:buClr>
                <a:srgbClr val="FF0000"/>
              </a:buClr>
              <a:defRPr/>
            </a:pPr>
            <a:r>
              <a:rPr lang="tr-TR" altLang="tr-TR" sz="2400" b="1" dirty="0">
                <a:solidFill>
                  <a:srgbClr val="FF0000"/>
                </a:solidFill>
                <a:ea typeface="+mj-ea"/>
                <a:cs typeface="+mj-cs"/>
              </a:rPr>
              <a:t>VERGİLERDE;</a:t>
            </a:r>
          </a:p>
          <a:p>
            <a:pPr marL="717550" lvl="2" indent="-3429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tr-TR" altLang="tr-TR" sz="2200" b="1" dirty="0">
              <a:solidFill>
                <a:srgbClr val="C00000"/>
              </a:solidFill>
            </a:endParaRP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Vergi asıllarının </a:t>
            </a:r>
            <a:r>
              <a:rPr lang="tr-TR" altLang="tr-TR" sz="2200" b="1" dirty="0">
                <a:solidFill>
                  <a:srgbClr val="0070C0"/>
                </a:solidFill>
              </a:rPr>
              <a:t>tamamı,</a:t>
            </a: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Gecikme faizi ve gecikme zammı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yerine Yİ-ÜFE tutarı</a:t>
            </a:r>
          </a:p>
          <a:p>
            <a:pPr marL="630238" lvl="2" indent="-255588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900" b="1" dirty="0">
              <a:solidFill>
                <a:srgbClr val="0070C0"/>
              </a:solidFill>
            </a:endParaRPr>
          </a:p>
          <a:p>
            <a:pPr marL="109537" lvl="1" algn="just">
              <a:lnSpc>
                <a:spcPct val="80000"/>
              </a:lnSpc>
              <a:buClr>
                <a:srgbClr val="0070C0"/>
              </a:buClr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         tahsil edilecek,</a:t>
            </a:r>
          </a:p>
          <a:p>
            <a:pPr marL="109537" lvl="1" algn="just">
              <a:lnSpc>
                <a:spcPct val="80000"/>
              </a:lnSpc>
              <a:buClr>
                <a:srgbClr val="0070C0"/>
              </a:buClr>
              <a:defRPr/>
            </a:pPr>
            <a:endParaRPr lang="tr-TR" altLang="tr-TR" sz="2200" b="1" dirty="0" smtClean="0">
              <a:solidFill>
                <a:srgbClr val="0070C0"/>
              </a:solidFill>
            </a:endParaRP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Gecikme </a:t>
            </a:r>
            <a:r>
              <a:rPr lang="tr-TR" altLang="tr-TR" sz="2200" b="1" dirty="0">
                <a:solidFill>
                  <a:srgbClr val="0070C0"/>
                </a:solidFill>
              </a:rPr>
              <a:t>faizi</a:t>
            </a: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Gecikme zammı</a:t>
            </a: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Vergi aslına bağlı vergi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cezası ve </a:t>
            </a:r>
            <a:endParaRPr lang="tr-TR" altLang="tr-TR" sz="2200" b="1" dirty="0">
              <a:solidFill>
                <a:srgbClr val="0070C0"/>
              </a:solidFill>
            </a:endParaRP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Bu vergi cezasının gecikme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zammı</a:t>
            </a:r>
          </a:p>
          <a:p>
            <a:pPr marL="630238" lvl="2" indent="-255588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000" b="1" dirty="0">
              <a:solidFill>
                <a:srgbClr val="0070C0"/>
              </a:solidFill>
            </a:endParaRPr>
          </a:p>
          <a:p>
            <a:pPr marL="109537" lvl="1" algn="just">
              <a:lnSpc>
                <a:spcPct val="80000"/>
              </a:lnSpc>
              <a:buClr>
                <a:srgbClr val="0070C0"/>
              </a:buClr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         silinecek</a:t>
            </a:r>
            <a:r>
              <a:rPr lang="tr-TR" altLang="tr-TR" sz="2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690939" y="1268760"/>
            <a:ext cx="417646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 algn="just">
              <a:lnSpc>
                <a:spcPct val="80000"/>
              </a:lnSpc>
              <a:buClr>
                <a:srgbClr val="FF0000"/>
              </a:buClr>
              <a:defRPr/>
            </a:pPr>
            <a:r>
              <a:rPr lang="tr-TR" altLang="tr-TR" sz="2400" b="1" dirty="0">
                <a:solidFill>
                  <a:srgbClr val="FF0000"/>
                </a:solidFill>
                <a:ea typeface="+mj-ea"/>
                <a:cs typeface="+mj-cs"/>
              </a:rPr>
              <a:t>İDARİ PARA CEZALARINDA;</a:t>
            </a:r>
          </a:p>
          <a:p>
            <a:pPr marL="371475" lvl="2" indent="-28575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altLang="tr-TR" sz="2200" b="1" dirty="0">
              <a:solidFill>
                <a:srgbClr val="C00000"/>
              </a:solidFill>
            </a:endParaRP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Asıllarının tamamı,</a:t>
            </a: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 Fer’i </a:t>
            </a:r>
            <a:r>
              <a:rPr lang="tr-TR" altLang="tr-TR" sz="2200" b="1" dirty="0">
                <a:solidFill>
                  <a:srgbClr val="0070C0"/>
                </a:solidFill>
              </a:rPr>
              <a:t>alacak yerine Yİ-ÜFE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tutarı</a:t>
            </a:r>
          </a:p>
          <a:p>
            <a:pPr marL="630238" lvl="2" indent="-255588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900" b="1" dirty="0" smtClean="0">
              <a:solidFill>
                <a:srgbClr val="0070C0"/>
              </a:solidFill>
            </a:endParaRPr>
          </a:p>
          <a:p>
            <a:pPr marL="109537" lvl="1" algn="just">
              <a:lnSpc>
                <a:spcPct val="80000"/>
              </a:lnSpc>
              <a:buClr>
                <a:srgbClr val="0070C0"/>
              </a:buClr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         tahsil </a:t>
            </a:r>
            <a:r>
              <a:rPr lang="tr-TR" altLang="tr-TR" sz="2200" b="1" dirty="0">
                <a:solidFill>
                  <a:srgbClr val="0070C0"/>
                </a:solidFill>
              </a:rPr>
              <a:t>edilecek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,</a:t>
            </a:r>
          </a:p>
          <a:p>
            <a:pPr marL="452437" lvl="1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000" b="1" dirty="0" smtClean="0">
              <a:solidFill>
                <a:srgbClr val="0070C0"/>
              </a:solidFill>
            </a:endParaRPr>
          </a:p>
          <a:p>
            <a:pPr marL="7175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Fer’i alacak silinecek</a:t>
            </a:r>
            <a:r>
              <a:rPr lang="tr-TR" altLang="tr-TR" sz="2200" b="1" dirty="0">
                <a:solidFill>
                  <a:srgbClr val="0070C0"/>
                </a:solidFill>
              </a:rPr>
              <a:t>.</a:t>
            </a:r>
          </a:p>
          <a:p>
            <a:pPr marL="452437" lvl="1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200" b="1" dirty="0" smtClean="0">
              <a:solidFill>
                <a:srgbClr val="0070C0"/>
              </a:solidFill>
            </a:endParaRPr>
          </a:p>
          <a:p>
            <a:pPr marL="452437" lvl="1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0" lvl="2" algn="just">
              <a:lnSpc>
                <a:spcPct val="80000"/>
              </a:lnSpc>
              <a:buClr>
                <a:srgbClr val="0070C0"/>
              </a:buClr>
              <a:defRPr/>
            </a:pPr>
            <a:r>
              <a:rPr lang="tr-TR" altLang="tr-TR" sz="2400" b="1" dirty="0">
                <a:solidFill>
                  <a:srgbClr val="FF0000"/>
                </a:solidFill>
                <a:ea typeface="+mj-ea"/>
                <a:cs typeface="+mj-cs"/>
              </a:rPr>
              <a:t>USULSÜZLÜK/ÖZEL USULSÜZLÜK CEZALARINDA;</a:t>
            </a:r>
          </a:p>
          <a:p>
            <a:pPr marL="428625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>
              <a:solidFill>
                <a:srgbClr val="0070C0"/>
              </a:solidFill>
            </a:endParaRPr>
          </a:p>
          <a:p>
            <a:pPr marL="7048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%</a:t>
            </a:r>
            <a:r>
              <a:rPr lang="tr-TR" altLang="tr-TR" sz="2200" b="1" dirty="0">
                <a:solidFill>
                  <a:srgbClr val="0070C0"/>
                </a:solidFill>
              </a:rPr>
              <a:t>50’si ödenecek.</a:t>
            </a:r>
          </a:p>
          <a:p>
            <a:pPr marL="7048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%</a:t>
            </a:r>
            <a:r>
              <a:rPr lang="tr-TR" altLang="tr-TR" sz="2200" b="1" dirty="0">
                <a:solidFill>
                  <a:srgbClr val="0070C0"/>
                </a:solidFill>
              </a:rPr>
              <a:t>50’si silinecek.</a:t>
            </a:r>
          </a:p>
        </p:txBody>
      </p:sp>
    </p:spTree>
    <p:extLst>
      <p:ext uri="{BB962C8B-B14F-4D97-AF65-F5344CB8AC3E}">
        <p14:creationId xmlns:p14="http://schemas.microsoft.com/office/powerpoint/2010/main" xmlns="" val="42107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14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95736" y="210706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altLang="tr-TR" sz="3000" b="1" dirty="0">
                <a:solidFill>
                  <a:srgbClr val="FF0000"/>
                </a:solidFill>
              </a:rPr>
              <a:t>KESİNLEŞMİŞ </a:t>
            </a:r>
            <a:r>
              <a:rPr lang="tr-TR" altLang="tr-TR" sz="3000" b="1" dirty="0" smtClean="0">
                <a:solidFill>
                  <a:srgbClr val="FF0000"/>
                </a:solidFill>
              </a:rPr>
              <a:t>ALACAKLAR</a:t>
            </a:r>
            <a:endParaRPr lang="tr-TR" altLang="tr-TR" sz="30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prstClr val="black"/>
              </a:buClr>
              <a:defRPr/>
            </a:pPr>
            <a:endParaRPr lang="tr-TR" altLang="tr-TR" sz="1800" b="1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 smtClean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498259"/>
              </p:ext>
            </p:extLst>
          </p:nvPr>
        </p:nvGraphicFramePr>
        <p:xfrm>
          <a:off x="395536" y="2907020"/>
          <a:ext cx="2376264" cy="282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Vergi</a:t>
                      </a:r>
                      <a:endParaRPr lang="tr-TR" sz="1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Gecikme Faizi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91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Gecikme Zammı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11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Vergi </a:t>
                      </a:r>
                      <a:r>
                        <a:rPr lang="tr-TR" sz="1800" b="1" baseline="0" dirty="0" err="1" smtClean="0">
                          <a:solidFill>
                            <a:srgbClr val="0070C0"/>
                          </a:solidFill>
                        </a:rPr>
                        <a:t>Ziyaı</a:t>
                      </a: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 Cezası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88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V.Z.C.’</a:t>
                      </a:r>
                      <a:r>
                        <a:rPr lang="tr-TR" sz="1800" b="1" baseline="0" dirty="0" err="1" smtClean="0">
                          <a:solidFill>
                            <a:srgbClr val="0070C0"/>
                          </a:solidFill>
                        </a:rPr>
                        <a:t>na</a:t>
                      </a: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 Ait Gecikme Zammı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905110"/>
              </p:ext>
            </p:extLst>
          </p:nvPr>
        </p:nvGraphicFramePr>
        <p:xfrm>
          <a:off x="3043564" y="2917284"/>
          <a:ext cx="2592288" cy="27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Vergi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  <a:endParaRPr lang="tr-T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</a:p>
                    <a:p>
                      <a:endParaRPr lang="tr-T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3190508"/>
              </p:ext>
            </p:extLst>
          </p:nvPr>
        </p:nvGraphicFramePr>
        <p:xfrm>
          <a:off x="6084168" y="2917284"/>
          <a:ext cx="2327920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marL="177800" lvl="0" indent="0"/>
                      <a:endParaRPr lang="tr-TR" sz="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lvl="0" indent="0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--------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Gecikme Faizi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Gecikme Zammı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Vergi 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</a:rPr>
                        <a:t>Ziyaı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Cezası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V.Z.C.’</a:t>
                      </a:r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Ait Gecikme Zammı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500920"/>
              </p:ext>
            </p:extLst>
          </p:nvPr>
        </p:nvGraphicFramePr>
        <p:xfrm>
          <a:off x="395536" y="1901264"/>
          <a:ext cx="23762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Mevcut Alacaklar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24406"/>
              </p:ext>
            </p:extLst>
          </p:nvPr>
        </p:nvGraphicFramePr>
        <p:xfrm>
          <a:off x="3043564" y="1901264"/>
          <a:ext cx="26085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5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Tahsil Edilecek Alacaklar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4177659"/>
              </p:ext>
            </p:extLst>
          </p:nvPr>
        </p:nvGraphicFramePr>
        <p:xfrm>
          <a:off x="6084168" y="1901264"/>
          <a:ext cx="23042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Vazgeçilecek Alacaklar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755576" y="11407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2" algn="ctr">
              <a:buClr>
                <a:schemeClr val="tx1"/>
              </a:buClr>
              <a:defRPr/>
            </a:pPr>
            <a:r>
              <a:rPr lang="tr-TR" sz="2800" b="1" kern="0" dirty="0" smtClean="0">
                <a:solidFill>
                  <a:srgbClr val="FF0000"/>
                </a:solidFill>
                <a:latin typeface="Arial"/>
              </a:rPr>
              <a:t>Vergilerin Yapılandırılması</a:t>
            </a:r>
            <a:endParaRPr lang="tr-T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8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15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95737" y="210706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altLang="tr-TR" sz="3000" b="1" dirty="0">
                <a:solidFill>
                  <a:srgbClr val="FF0000"/>
                </a:solidFill>
              </a:rPr>
              <a:t>KESİNLEŞMİŞ </a:t>
            </a:r>
            <a:r>
              <a:rPr lang="tr-TR" altLang="tr-TR" sz="3000" b="1" dirty="0" smtClean="0">
                <a:solidFill>
                  <a:srgbClr val="FF0000"/>
                </a:solidFill>
              </a:rPr>
              <a:t>ALACAKLAR</a:t>
            </a:r>
            <a:endParaRPr lang="tr-TR" altLang="tr-TR" sz="30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prstClr val="black"/>
              </a:buClr>
              <a:defRPr/>
            </a:pPr>
            <a:endParaRPr lang="tr-TR" altLang="tr-TR" sz="1800" b="1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 smtClean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238065"/>
              </p:ext>
            </p:extLst>
          </p:nvPr>
        </p:nvGraphicFramePr>
        <p:xfrm>
          <a:off x="395536" y="2852936"/>
          <a:ext cx="2376264" cy="298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759708">
                <a:tc>
                  <a:txBody>
                    <a:bodyPr/>
                    <a:lstStyle/>
                    <a:p>
                      <a:pPr lvl="0"/>
                      <a:endParaRPr lang="tr-TR" sz="105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endParaRPr lang="tr-TR" sz="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Usulsüzlük Cezası </a:t>
                      </a:r>
                    </a:p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8440">
                <a:tc>
                  <a:txBody>
                    <a:bodyPr/>
                    <a:lstStyle/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Özel Usulsüzlük Cezası</a:t>
                      </a:r>
                    </a:p>
                    <a:p>
                      <a:pPr lvl="0"/>
                      <a:endParaRPr lang="tr-TR" sz="9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8440">
                <a:tc>
                  <a:txBody>
                    <a:bodyPr/>
                    <a:lstStyle/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34888">
                <a:tc>
                  <a:txBody>
                    <a:bodyPr/>
                    <a:lstStyle/>
                    <a:p>
                      <a:pPr lvl="0"/>
                      <a:endParaRPr lang="tr-TR" sz="8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İdari Para Cezası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lvl="0"/>
                      <a:endParaRPr lang="tr-TR" sz="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İPC’ye</a:t>
                      </a:r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Ait Faizler</a:t>
                      </a:r>
                      <a:endParaRPr lang="tr-TR" sz="18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6627497"/>
              </p:ext>
            </p:extLst>
          </p:nvPr>
        </p:nvGraphicFramePr>
        <p:xfrm>
          <a:off x="3043564" y="2831212"/>
          <a:ext cx="2592288" cy="299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Usulsüzlük Cezasının %50’si</a:t>
                      </a:r>
                      <a:endParaRPr lang="tr-TR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Özel Usulsüzlük Cezasının % 50’si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18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İdari Para Cezası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/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967897"/>
              </p:ext>
            </p:extLst>
          </p:nvPr>
        </p:nvGraphicFramePr>
        <p:xfrm>
          <a:off x="6084168" y="2831212"/>
          <a:ext cx="2327920" cy="299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810393">
                <a:tc>
                  <a:txBody>
                    <a:bodyPr/>
                    <a:lstStyle/>
                    <a:p>
                      <a:pPr marL="88900" lvl="0" indent="0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Usulsüzlük Cezasının % 50’si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393">
                <a:tc>
                  <a:txBody>
                    <a:bodyPr/>
                    <a:lstStyle/>
                    <a:p>
                      <a:pPr marL="88900" lvl="0" indent="0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Özel Usulsüzlük Cezasının % 50’si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5611">
                <a:tc>
                  <a:txBody>
                    <a:bodyPr/>
                    <a:lstStyle/>
                    <a:p>
                      <a:pPr marL="88900" lvl="0" indent="0"/>
                      <a:endParaRPr lang="tr-T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93954">
                <a:tc>
                  <a:txBody>
                    <a:bodyPr/>
                    <a:lstStyle/>
                    <a:p>
                      <a:pPr marL="88900" lvl="0" indent="0"/>
                      <a:endParaRPr lang="tr-TR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9390">
                <a:tc>
                  <a:txBody>
                    <a:bodyPr/>
                    <a:lstStyle/>
                    <a:p>
                      <a:pPr marL="88900" lvl="0" indent="0"/>
                      <a:endParaRPr lang="tr-T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</a:rPr>
                        <a:t>İPC’ye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Ait Faizler</a:t>
                      </a:r>
                      <a:endParaRPr lang="tr-T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6873602"/>
              </p:ext>
            </p:extLst>
          </p:nvPr>
        </p:nvGraphicFramePr>
        <p:xfrm>
          <a:off x="395536" y="1815192"/>
          <a:ext cx="23762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Mevcut Alacaklar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6409436"/>
              </p:ext>
            </p:extLst>
          </p:nvPr>
        </p:nvGraphicFramePr>
        <p:xfrm>
          <a:off x="3043564" y="1815192"/>
          <a:ext cx="26085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5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Tahsil Edilecek Alacaklar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158399"/>
              </p:ext>
            </p:extLst>
          </p:nvPr>
        </p:nvGraphicFramePr>
        <p:xfrm>
          <a:off x="6084168" y="1815192"/>
          <a:ext cx="23042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Vazgeçilecek Alacaklar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755576" y="11407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lvl="2" algn="ctr">
              <a:buClr>
                <a:schemeClr val="tx1"/>
              </a:buClr>
              <a:defRPr/>
            </a:pPr>
            <a:r>
              <a:rPr lang="tr-TR" sz="2800" b="1" kern="0" dirty="0" smtClean="0">
                <a:solidFill>
                  <a:srgbClr val="0070C0"/>
                </a:solidFill>
                <a:latin typeface="Arial"/>
              </a:rPr>
              <a:t>Cezaların Yapılandırılması</a:t>
            </a:r>
            <a:endParaRPr lang="tr-TR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16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73357" y="140028"/>
            <a:ext cx="49092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İHTİLAFLI VERGİ ALACAKLARI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46230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323528" y="1340768"/>
            <a:ext cx="8496944" cy="442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600" b="1" dirty="0">
                <a:solidFill>
                  <a:srgbClr val="0070C0"/>
                </a:solidFill>
              </a:rPr>
              <a:t>İhtilaflı vergi alacakları </a:t>
            </a:r>
            <a:r>
              <a:rPr lang="tr-TR" sz="2600" b="1" u="sng" dirty="0">
                <a:solidFill>
                  <a:srgbClr val="0070C0"/>
                </a:solidFill>
              </a:rPr>
              <a:t>dava aşamasına</a:t>
            </a:r>
            <a:r>
              <a:rPr lang="tr-TR" sz="2600" b="1" dirty="0">
                <a:solidFill>
                  <a:srgbClr val="0070C0"/>
                </a:solidFill>
              </a:rPr>
              <a:t> göre yapılandırılıyor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400" b="1" dirty="0"/>
          </a:p>
          <a:p>
            <a:pPr marL="452628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q"/>
              <a:defRPr/>
            </a:pPr>
            <a:r>
              <a:rPr lang="tr-TR" sz="2200" b="1" dirty="0">
                <a:solidFill>
                  <a:srgbClr val="0070C0"/>
                </a:solidFill>
              </a:rPr>
              <a:t>İhtilaf vergi mahkemesinde (henüz karara bağlanmamış) ise;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/>
          </a:p>
          <a:p>
            <a:pPr marL="754380" lvl="1" indent="-34290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200" b="1" dirty="0">
                <a:solidFill>
                  <a:srgbClr val="0070C0"/>
                </a:solidFill>
              </a:rPr>
              <a:t>Vergi aslının </a:t>
            </a:r>
            <a:r>
              <a:rPr lang="tr-TR" sz="2200" b="1" dirty="0" smtClean="0">
                <a:solidFill>
                  <a:srgbClr val="0070C0"/>
                </a:solidFill>
              </a:rPr>
              <a:t>%50’sinin</a:t>
            </a:r>
            <a:endParaRPr lang="tr-TR" sz="2200" b="1" dirty="0">
              <a:solidFill>
                <a:srgbClr val="0070C0"/>
              </a:solidFill>
            </a:endParaRPr>
          </a:p>
          <a:p>
            <a:pPr marL="754380" lvl="1" indent="-34290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200" b="1" dirty="0">
                <a:solidFill>
                  <a:srgbClr val="0070C0"/>
                </a:solidFill>
              </a:rPr>
              <a:t>Gecikme faizi </a:t>
            </a:r>
            <a:r>
              <a:rPr lang="tr-TR" sz="2200" b="1" dirty="0" smtClean="0">
                <a:solidFill>
                  <a:srgbClr val="0070C0"/>
                </a:solidFill>
              </a:rPr>
              <a:t>ve gecikme zammı yerine </a:t>
            </a:r>
            <a:r>
              <a:rPr lang="tr-TR" sz="2200" b="1" dirty="0">
                <a:solidFill>
                  <a:srgbClr val="0070C0"/>
                </a:solidFill>
              </a:rPr>
              <a:t>Yİ-ÜFE tutarının,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200" b="1" dirty="0"/>
              <a:t>		</a:t>
            </a:r>
            <a:r>
              <a:rPr lang="tr-TR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ödenmesi halinde,</a:t>
            </a:r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/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200" b="1" dirty="0">
                <a:solidFill>
                  <a:srgbClr val="FF0000"/>
                </a:solidFill>
              </a:rPr>
              <a:t>Kalan </a:t>
            </a:r>
            <a:r>
              <a:rPr lang="tr-TR" sz="2200" b="1" dirty="0" smtClean="0">
                <a:solidFill>
                  <a:srgbClr val="FF0000"/>
                </a:solidFill>
              </a:rPr>
              <a:t>%50 </a:t>
            </a:r>
            <a:r>
              <a:rPr lang="tr-TR" sz="2200" b="1" dirty="0">
                <a:solidFill>
                  <a:srgbClr val="FF0000"/>
                </a:solidFill>
              </a:rPr>
              <a:t>vergi aslından, </a:t>
            </a:r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200" b="1" dirty="0">
                <a:solidFill>
                  <a:srgbClr val="FF0000"/>
                </a:solidFill>
              </a:rPr>
              <a:t>Vergi aslına bağlı olarak kesilen vergi cezalarının tamamından,</a:t>
            </a:r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200" b="1" dirty="0">
                <a:solidFill>
                  <a:srgbClr val="FF0000"/>
                </a:solidFill>
              </a:rPr>
              <a:t>Gecikme </a:t>
            </a:r>
            <a:r>
              <a:rPr lang="tr-TR" sz="2200" b="1" dirty="0" smtClean="0">
                <a:solidFill>
                  <a:srgbClr val="FF0000"/>
                </a:solidFill>
              </a:rPr>
              <a:t>faizi ve gecikme zammından,</a:t>
            </a:r>
            <a:endParaRPr lang="tr-TR" sz="2200" b="1" dirty="0">
              <a:solidFill>
                <a:srgbClr val="FF0000"/>
              </a:solidFill>
            </a:endParaRPr>
          </a:p>
          <a:p>
            <a:pPr marL="433388" lvl="1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/>
          </a:p>
          <a:p>
            <a:pPr marL="365760" lvl="1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200" b="1" dirty="0"/>
              <a:t>		</a:t>
            </a:r>
            <a:r>
              <a:rPr lang="tr-T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vazgeçilecek.</a:t>
            </a:r>
            <a:endParaRPr lang="tr-TR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833267"/>
            <a:ext cx="2257194" cy="14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17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33469" y="140028"/>
            <a:ext cx="47890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İHTİLAFLI VERGİ ALACAKLARI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1059287"/>
            <a:ext cx="867645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700" b="1" dirty="0"/>
              <a:t>	</a:t>
            </a:r>
            <a:r>
              <a:rPr lang="tr-TR" sz="2200" b="1" kern="0" dirty="0" smtClean="0">
                <a:solidFill>
                  <a:srgbClr val="0070C0"/>
                </a:solidFill>
              </a:rPr>
              <a:t>İhtilaf, üst yargı merciinde ise verilen </a:t>
            </a:r>
            <a:r>
              <a:rPr lang="tr-TR" sz="2200" b="1" u="sng" kern="0" dirty="0" smtClean="0">
                <a:solidFill>
                  <a:srgbClr val="0070C0"/>
                </a:solidFill>
              </a:rPr>
              <a:t>EN SON KARARA</a:t>
            </a:r>
            <a:r>
              <a:rPr lang="tr-TR" sz="2200" b="1" kern="0" dirty="0" smtClean="0">
                <a:solidFill>
                  <a:srgbClr val="0070C0"/>
                </a:solidFill>
              </a:rPr>
              <a:t> bakılacaktır.</a:t>
            </a:r>
          </a:p>
          <a:p>
            <a:pPr lvl="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5000"/>
              <a:defRPr/>
            </a:pPr>
            <a:endParaRPr lang="tr-TR" sz="800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q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Vergi Mahkemesi/Bölge İdare Mahkemesi</a:t>
            </a:r>
            <a:endParaRPr lang="tr-TR" sz="22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 smtClean="0"/>
          </a:p>
          <a:p>
            <a:pPr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452628" indent="-342900" algn="just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70C0"/>
                </a:solidFill>
              </a:rPr>
              <a:t>Vergiyi </a:t>
            </a:r>
            <a:r>
              <a:rPr lang="tr-TR" sz="2400" b="1" dirty="0" smtClean="0">
                <a:solidFill>
                  <a:srgbClr val="0070C0"/>
                </a:solidFill>
              </a:rPr>
              <a:t>TERKİN </a:t>
            </a:r>
            <a:r>
              <a:rPr lang="tr-TR" b="1" dirty="0" smtClean="0">
                <a:solidFill>
                  <a:srgbClr val="0070C0"/>
                </a:solidFill>
              </a:rPr>
              <a:t>etmişse</a:t>
            </a:r>
            <a:r>
              <a:rPr lang="tr-TR" b="1" dirty="0">
                <a:solidFill>
                  <a:srgbClr val="0070C0"/>
                </a:solidFill>
              </a:rPr>
              <a:t>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658368" lvl="1" indent="-246888" algn="just"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tr-TR" b="1" dirty="0">
                <a:solidFill>
                  <a:srgbClr val="0070C0"/>
                </a:solidFill>
              </a:rPr>
              <a:t>Vergi asıllarının </a:t>
            </a:r>
            <a:r>
              <a:rPr lang="tr-TR" b="1" dirty="0">
                <a:solidFill>
                  <a:srgbClr val="FF0000"/>
                </a:solidFill>
              </a:rPr>
              <a:t>%10’u</a:t>
            </a:r>
          </a:p>
          <a:p>
            <a:pPr marL="658368" lvl="1" indent="-246888" algn="just"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tr-TR" b="1" dirty="0">
                <a:solidFill>
                  <a:srgbClr val="0070C0"/>
                </a:solidFill>
              </a:rPr>
              <a:t>Gecikme faizi ve gecikme zammı yerine </a:t>
            </a:r>
            <a:r>
              <a:rPr lang="tr-TR" b="1" dirty="0">
                <a:solidFill>
                  <a:srgbClr val="FF0000"/>
                </a:solidFill>
              </a:rPr>
              <a:t>Yİ-ÜFE tutarı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600" b="1" kern="0" dirty="0">
                <a:solidFill>
                  <a:srgbClr val="0070C0"/>
                </a:solidFill>
              </a:rPr>
              <a:t>	</a:t>
            </a:r>
            <a:r>
              <a:rPr lang="tr-TR" b="1" kern="0" dirty="0">
                <a:solidFill>
                  <a:srgbClr val="0070C0"/>
                </a:solidFill>
              </a:rPr>
              <a:t>ödenecek</a:t>
            </a:r>
            <a:r>
              <a:rPr lang="tr-TR" sz="1600" b="1" kern="0" dirty="0">
                <a:solidFill>
                  <a:srgbClr val="0070C0"/>
                </a:solidFill>
              </a:rPr>
              <a:t>.</a:t>
            </a:r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 smtClean="0"/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395478" indent="-285750" algn="just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70C0"/>
                </a:solidFill>
              </a:rPr>
              <a:t>Vergiyi </a:t>
            </a:r>
            <a:r>
              <a:rPr lang="tr-TR" sz="2400" b="1" dirty="0" smtClean="0">
                <a:solidFill>
                  <a:srgbClr val="0070C0"/>
                </a:solidFill>
              </a:rPr>
              <a:t>TASDİK </a:t>
            </a:r>
            <a:r>
              <a:rPr lang="tr-TR" b="1" dirty="0" smtClean="0">
                <a:solidFill>
                  <a:srgbClr val="0070C0"/>
                </a:solidFill>
              </a:rPr>
              <a:t>ya da</a:t>
            </a:r>
            <a:r>
              <a:rPr lang="tr-TR" sz="2400" b="1" dirty="0" smtClean="0">
                <a:solidFill>
                  <a:srgbClr val="0070C0"/>
                </a:solidFill>
              </a:rPr>
              <a:t> TADİLEN TASDİK </a:t>
            </a:r>
            <a:r>
              <a:rPr lang="tr-TR" b="1" dirty="0" smtClean="0">
                <a:solidFill>
                  <a:srgbClr val="0070C0"/>
                </a:solidFill>
              </a:rPr>
              <a:t>etmişse</a:t>
            </a:r>
            <a:r>
              <a:rPr lang="tr-TR" b="1" dirty="0">
                <a:solidFill>
                  <a:srgbClr val="0070C0"/>
                </a:solidFill>
              </a:rPr>
              <a:t>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658368" lvl="1" indent="-246888" algn="just"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tr-TR" b="1" dirty="0">
                <a:solidFill>
                  <a:srgbClr val="0070C0"/>
                </a:solidFill>
              </a:rPr>
              <a:t>Tasdik edilen vergi asıllarının </a:t>
            </a:r>
            <a:r>
              <a:rPr lang="tr-TR" b="1" dirty="0">
                <a:solidFill>
                  <a:srgbClr val="FF0000"/>
                </a:solidFill>
              </a:rPr>
              <a:t>tamamı</a:t>
            </a:r>
          </a:p>
          <a:p>
            <a:pPr marL="658368" lvl="1" indent="-246888" algn="just"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tr-TR" b="1" dirty="0">
                <a:solidFill>
                  <a:srgbClr val="0070C0"/>
                </a:solidFill>
              </a:rPr>
              <a:t>Terkin edilen kısmın </a:t>
            </a:r>
            <a:r>
              <a:rPr lang="tr-TR" b="1" dirty="0">
                <a:solidFill>
                  <a:srgbClr val="FF0000"/>
                </a:solidFill>
              </a:rPr>
              <a:t>%10’u</a:t>
            </a:r>
          </a:p>
          <a:p>
            <a:pPr marL="658368" lvl="1" indent="-246888" algn="just"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  <a:defRPr/>
            </a:pPr>
            <a:r>
              <a:rPr lang="tr-TR" b="1" dirty="0">
                <a:solidFill>
                  <a:srgbClr val="0070C0"/>
                </a:solidFill>
              </a:rPr>
              <a:t>Gecikme faizi ve gecikme zammı yerine </a:t>
            </a:r>
            <a:r>
              <a:rPr lang="tr-TR" b="1" dirty="0">
                <a:solidFill>
                  <a:srgbClr val="FF0000"/>
                </a:solidFill>
              </a:rPr>
              <a:t>Yİ-ÜFE tutarı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>
              <a:solidFill>
                <a:srgbClr val="0070C0"/>
              </a:solidFill>
            </a:endParaRPr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600" b="1" kern="0" dirty="0">
                <a:solidFill>
                  <a:srgbClr val="0070C0"/>
                </a:solidFill>
              </a:rPr>
              <a:t>	</a:t>
            </a:r>
            <a:r>
              <a:rPr lang="tr-TR" b="1" kern="0" dirty="0">
                <a:solidFill>
                  <a:srgbClr val="0070C0"/>
                </a:solidFill>
              </a:rPr>
              <a:t>ödenecek</a:t>
            </a:r>
            <a:r>
              <a:rPr lang="tr-TR" sz="1600" b="1" kern="0" dirty="0">
                <a:solidFill>
                  <a:srgbClr val="0070C0"/>
                </a:solidFill>
              </a:rPr>
              <a:t>.</a:t>
            </a:r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 smtClean="0"/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800" b="1" dirty="0"/>
          </a:p>
          <a:p>
            <a:pPr marL="395478" indent="-285750" algn="just">
              <a:spcAft>
                <a:spcPts val="2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FF0000"/>
                </a:solidFill>
              </a:rPr>
              <a:t>Kalan vergi asılları, vergi aslına bağlı olarak kesilen vergi cezalarının tamamı ile gecikme faizi ve gecikme zammı gibi </a:t>
            </a:r>
            <a:r>
              <a:rPr lang="tr-TR" b="1" dirty="0" err="1">
                <a:solidFill>
                  <a:srgbClr val="FF0000"/>
                </a:solidFill>
              </a:rPr>
              <a:t>fer’i</a:t>
            </a:r>
            <a:r>
              <a:rPr lang="tr-TR" b="1" dirty="0">
                <a:solidFill>
                  <a:srgbClr val="FF0000"/>
                </a:solidFill>
              </a:rPr>
              <a:t> alacakların </a:t>
            </a:r>
          </a:p>
          <a:p>
            <a:pPr marL="365760" indent="-256032" algn="just">
              <a:lnSpc>
                <a:spcPct val="80000"/>
              </a:lnSpc>
              <a:buClr>
                <a:schemeClr val="tx1"/>
              </a:buClr>
              <a:buSzPct val="115000"/>
              <a:buFont typeface="Wingdings" pitchFamily="2" charset="2"/>
              <a:buChar char="q"/>
              <a:defRPr/>
            </a:pPr>
            <a:endParaRPr lang="tr-TR" sz="800" b="1" dirty="0">
              <a:solidFill>
                <a:schemeClr val="accent4"/>
              </a:solidFill>
            </a:endParaRPr>
          </a:p>
          <a:p>
            <a:pPr marL="355600" algn="just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b="1" dirty="0">
                <a:solidFill>
                  <a:srgbClr val="0070C0"/>
                </a:solidFill>
              </a:rPr>
              <a:t>tahsilinden  vazgeçilecek.</a:t>
            </a:r>
          </a:p>
        </p:txBody>
      </p:sp>
    </p:spTree>
    <p:extLst>
      <p:ext uri="{BB962C8B-B14F-4D97-AF65-F5344CB8AC3E}">
        <p14:creationId xmlns:p14="http://schemas.microsoft.com/office/powerpoint/2010/main" xmlns="" val="2360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18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73358" y="140028"/>
            <a:ext cx="49092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İHTİLAFLI VERGİ ALACAKLARI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462308"/>
            <a:ext cx="842493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700" b="1" dirty="0"/>
              <a:t>	</a:t>
            </a:r>
            <a:endParaRPr lang="tr-TR" sz="16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405880" y="1323799"/>
            <a:ext cx="7622504" cy="443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>
              <a:lnSpc>
                <a:spcPct val="80000"/>
              </a:lnSpc>
              <a:defRPr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marL="411480" lvl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Usulsüzlük </a:t>
            </a:r>
            <a:r>
              <a:rPr lang="tr-TR" sz="2400" b="1" dirty="0">
                <a:solidFill>
                  <a:srgbClr val="0070C0"/>
                </a:solidFill>
              </a:rPr>
              <a:t>ve özel usulsüzlük cezalarına açılan dava;</a:t>
            </a:r>
          </a:p>
          <a:p>
            <a:pPr marL="704088" lvl="2">
              <a:lnSpc>
                <a:spcPct val="80000"/>
              </a:lnSpc>
              <a:defRPr/>
            </a:pPr>
            <a:endParaRPr lang="tr-TR" sz="2400" b="1" dirty="0" smtClean="0"/>
          </a:p>
          <a:p>
            <a:pPr marL="704088" lvl="2">
              <a:lnSpc>
                <a:spcPct val="80000"/>
              </a:lnSpc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marL="600075" lvl="3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 Vergi </a:t>
            </a:r>
            <a:r>
              <a:rPr lang="tr-TR" sz="2400" b="1" dirty="0">
                <a:solidFill>
                  <a:srgbClr val="0070C0"/>
                </a:solidFill>
              </a:rPr>
              <a:t>mahkemesinde devam ediyorsa cezanın </a:t>
            </a:r>
            <a:r>
              <a:rPr lang="tr-TR" sz="2400" b="1" dirty="0">
                <a:solidFill>
                  <a:srgbClr val="FF0000"/>
                </a:solidFill>
              </a:rPr>
              <a:t>%25’i,</a:t>
            </a:r>
          </a:p>
          <a:p>
            <a:pPr marL="600075" lvl="3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marL="600075" lvl="3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 Vergi </a:t>
            </a:r>
            <a:r>
              <a:rPr lang="tr-TR" sz="2400" b="1" dirty="0">
                <a:solidFill>
                  <a:srgbClr val="0070C0"/>
                </a:solidFill>
              </a:rPr>
              <a:t>mahkemesinde karar verilmişse</a:t>
            </a:r>
          </a:p>
          <a:p>
            <a:pPr marL="542925" lvl="3" indent="-285750">
              <a:lnSpc>
                <a:spcPct val="80000"/>
              </a:lnSpc>
              <a:buClr>
                <a:schemeClr val="tx1"/>
              </a:buClr>
              <a:buSzPct val="115000"/>
              <a:buFont typeface="Wingdings" pitchFamily="2" charset="2"/>
              <a:buChar char="q"/>
              <a:defRPr/>
            </a:pPr>
            <a:endParaRPr lang="tr-TR" sz="2400" b="1" dirty="0"/>
          </a:p>
          <a:p>
            <a:pPr marL="987425" lvl="4" indent="-28575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Tasdik edilen cezanın </a:t>
            </a:r>
            <a:r>
              <a:rPr lang="tr-TR" sz="2400" b="1" kern="0" dirty="0">
                <a:solidFill>
                  <a:srgbClr val="FF0000"/>
                </a:solidFill>
              </a:rPr>
              <a:t>%50</a:t>
            </a:r>
            <a:r>
              <a:rPr lang="tr-TR" sz="2400" b="1" kern="0" dirty="0">
                <a:solidFill>
                  <a:srgbClr val="0070C0"/>
                </a:solidFill>
              </a:rPr>
              <a:t>’si</a:t>
            </a:r>
          </a:p>
          <a:p>
            <a:pPr marL="987425" lvl="4" indent="-28575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Terkin edilen kısmın </a:t>
            </a:r>
            <a:r>
              <a:rPr lang="tr-TR" sz="2400" b="1" kern="0" dirty="0">
                <a:solidFill>
                  <a:srgbClr val="FF0000"/>
                </a:solidFill>
              </a:rPr>
              <a:t>%10</a:t>
            </a:r>
            <a:r>
              <a:rPr lang="tr-TR" sz="2400" b="1" kern="0" dirty="0">
                <a:solidFill>
                  <a:srgbClr val="0070C0"/>
                </a:solidFill>
              </a:rPr>
              <a:t>’u</a:t>
            </a: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 ödenecek,</a:t>
            </a: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400" b="1" dirty="0"/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400" b="1" dirty="0">
                <a:solidFill>
                  <a:srgbClr val="FF0000"/>
                </a:solidFill>
              </a:rPr>
              <a:t>Kalan cezaların tahsilinden vazgeçilecektir.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33358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19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73356" y="140028"/>
            <a:ext cx="4909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İHTİLAFLI VERGİ ALACAKLARI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462308"/>
            <a:ext cx="842493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700" b="1" dirty="0"/>
              <a:t>	</a:t>
            </a:r>
            <a:endParaRPr lang="tr-TR" sz="16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405880" y="1323799"/>
            <a:ext cx="8280920" cy="549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>
              <a:lnSpc>
                <a:spcPct val="80000"/>
              </a:lnSpc>
              <a:defRPr/>
            </a:pPr>
            <a:endParaRPr lang="tr-TR" sz="2400" b="1" dirty="0" smtClean="0">
              <a:solidFill>
                <a:srgbClr val="C00000"/>
              </a:solidFill>
            </a:endParaRPr>
          </a:p>
          <a:p>
            <a:pPr marL="411480" lvl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İdari para cezalarına/</a:t>
            </a:r>
            <a:r>
              <a:rPr lang="tr-TR" sz="2400" b="1" dirty="0" err="1">
                <a:solidFill>
                  <a:srgbClr val="0070C0"/>
                </a:solidFill>
              </a:rPr>
              <a:t>E</a:t>
            </a:r>
            <a:r>
              <a:rPr lang="tr-TR" sz="2400" b="1" dirty="0" err="1" smtClean="0">
                <a:solidFill>
                  <a:srgbClr val="0070C0"/>
                </a:solidFill>
              </a:rPr>
              <a:t>crimisillere</a:t>
            </a:r>
            <a:r>
              <a:rPr lang="tr-TR" sz="2400" b="1" dirty="0" smtClean="0">
                <a:solidFill>
                  <a:srgbClr val="0070C0"/>
                </a:solidFill>
              </a:rPr>
              <a:t> karşı açılan </a:t>
            </a:r>
            <a:r>
              <a:rPr lang="tr-TR" sz="2400" b="1" dirty="0">
                <a:solidFill>
                  <a:srgbClr val="0070C0"/>
                </a:solidFill>
              </a:rPr>
              <a:t>dava;</a:t>
            </a:r>
          </a:p>
          <a:p>
            <a:pPr marL="704088" lvl="2">
              <a:lnSpc>
                <a:spcPct val="80000"/>
              </a:lnSpc>
              <a:defRPr/>
            </a:pPr>
            <a:endParaRPr lang="tr-TR" sz="2400" b="1" dirty="0"/>
          </a:p>
          <a:p>
            <a:pPr marL="600075" lvl="3" indent="-342900">
              <a:lnSpc>
                <a:spcPct val="80000"/>
              </a:lnSpc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İlk derece mahkemesinde </a:t>
            </a:r>
            <a:r>
              <a:rPr lang="tr-TR" sz="2400" b="1" dirty="0">
                <a:solidFill>
                  <a:srgbClr val="0070C0"/>
                </a:solidFill>
              </a:rPr>
              <a:t>devam ediyorsa cezanın </a:t>
            </a:r>
            <a:r>
              <a:rPr lang="tr-TR" sz="2400" b="1" dirty="0" smtClean="0">
                <a:solidFill>
                  <a:srgbClr val="FF0000"/>
                </a:solidFill>
              </a:rPr>
              <a:t>%50’si</a:t>
            </a:r>
            <a:r>
              <a:rPr lang="tr-TR" sz="2400" b="1" dirty="0">
                <a:solidFill>
                  <a:srgbClr val="FF0000"/>
                </a:solidFill>
              </a:rPr>
              <a:t>,</a:t>
            </a:r>
          </a:p>
          <a:p>
            <a:pPr marL="600075" lvl="3" indent="-342900">
              <a:lnSpc>
                <a:spcPct val="80000"/>
              </a:lnSpc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defRPr/>
            </a:pPr>
            <a:endParaRPr lang="tr-TR" sz="2400" b="1" dirty="0">
              <a:solidFill>
                <a:srgbClr val="0070C0"/>
              </a:solidFill>
            </a:endParaRPr>
          </a:p>
          <a:p>
            <a:pPr marL="600075" lvl="3" indent="-342900">
              <a:lnSpc>
                <a:spcPct val="80000"/>
              </a:lnSpc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 İlk derece </a:t>
            </a:r>
            <a:r>
              <a:rPr lang="tr-TR" sz="2400" b="1" dirty="0">
                <a:solidFill>
                  <a:srgbClr val="0070C0"/>
                </a:solidFill>
              </a:rPr>
              <a:t>mahkemesinde karar verilmişse</a:t>
            </a:r>
          </a:p>
          <a:p>
            <a:pPr marL="542925" lvl="3" indent="-285750">
              <a:lnSpc>
                <a:spcPct val="80000"/>
              </a:lnSpc>
              <a:buClr>
                <a:schemeClr val="tx1"/>
              </a:buClr>
              <a:buSzPct val="115000"/>
              <a:buFont typeface="Wingdings" pitchFamily="2" charset="2"/>
              <a:buChar char="q"/>
              <a:defRPr/>
            </a:pPr>
            <a:endParaRPr lang="tr-TR" sz="2400" b="1" dirty="0"/>
          </a:p>
          <a:p>
            <a:pPr marL="987425" lvl="4" indent="-28575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Tasdik edilen cezanın </a:t>
            </a:r>
            <a:r>
              <a:rPr lang="tr-TR" sz="2400" b="1" u="sng" kern="0" dirty="0" smtClean="0">
                <a:solidFill>
                  <a:srgbClr val="FF0000"/>
                </a:solidFill>
              </a:rPr>
              <a:t>tamamı</a:t>
            </a:r>
            <a:endParaRPr lang="tr-TR" sz="2400" b="1" kern="0" dirty="0">
              <a:solidFill>
                <a:srgbClr val="FF0000"/>
              </a:solidFill>
            </a:endParaRPr>
          </a:p>
          <a:p>
            <a:pPr marL="987425" lvl="4" indent="-28575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Terkin edilen kısmın </a:t>
            </a:r>
            <a:r>
              <a:rPr lang="tr-TR" sz="2400" b="1" kern="0" dirty="0" smtClean="0">
                <a:solidFill>
                  <a:srgbClr val="FF0000"/>
                </a:solidFill>
              </a:rPr>
              <a:t>%10’u</a:t>
            </a:r>
            <a:endParaRPr lang="tr-TR" sz="2400" b="1" kern="0" dirty="0">
              <a:solidFill>
                <a:srgbClr val="FF000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400" b="1" dirty="0"/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400" b="1" dirty="0">
                <a:solidFill>
                  <a:srgbClr val="0070C0"/>
                </a:solidFill>
              </a:rPr>
              <a:t>      </a:t>
            </a:r>
            <a:r>
              <a:rPr lang="tr-TR" sz="2400" b="1" dirty="0" smtClean="0">
                <a:solidFill>
                  <a:srgbClr val="0070C0"/>
                </a:solidFill>
              </a:rPr>
              <a:t>ödenecek,</a:t>
            </a: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400" b="1" dirty="0"/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Kalan </a:t>
            </a:r>
            <a:r>
              <a:rPr lang="tr-TR" sz="2400" b="1" dirty="0">
                <a:solidFill>
                  <a:srgbClr val="FF0000"/>
                </a:solidFill>
              </a:rPr>
              <a:t>cezaların tahsilinden vazgeçilecektir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>
              <a:solidFill>
                <a:srgbClr val="C0000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 smtClean="0">
              <a:solidFill>
                <a:srgbClr val="C0000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>
              <a:solidFill>
                <a:srgbClr val="C0000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 smtClean="0">
              <a:solidFill>
                <a:srgbClr val="C00000"/>
              </a:solidFill>
            </a:endParaRPr>
          </a:p>
          <a:p>
            <a:pPr marL="209550" lvl="4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16632"/>
            <a:ext cx="6840760" cy="720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AMAÇ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220267"/>
            <a:ext cx="8147248" cy="4752528"/>
          </a:xfrm>
        </p:spPr>
        <p:txBody>
          <a:bodyPr>
            <a:noAutofit/>
          </a:bodyPr>
          <a:lstStyle/>
          <a:p>
            <a:pPr marL="452628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0070C0"/>
                </a:solidFill>
              </a:rPr>
              <a:t>Vatandaşlarımızın kamuya olan borç yükünün azaltılarak </a:t>
            </a:r>
            <a:r>
              <a:rPr lang="tr-TR" sz="2400" b="1" dirty="0">
                <a:solidFill>
                  <a:srgbClr val="FF0000"/>
                </a:solidFill>
              </a:rPr>
              <a:t>taksitler halinde ödenmesine imkân </a:t>
            </a:r>
            <a:r>
              <a:rPr lang="tr-TR" sz="2400" b="1" dirty="0">
                <a:solidFill>
                  <a:srgbClr val="0070C0"/>
                </a:solidFill>
              </a:rPr>
              <a:t>verilmesi</a:t>
            </a:r>
          </a:p>
          <a:p>
            <a:pPr marL="171450" indent="-1714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500" b="1" dirty="0">
              <a:solidFill>
                <a:srgbClr val="0070C0"/>
              </a:solidFill>
            </a:endParaRPr>
          </a:p>
          <a:p>
            <a:pPr marL="452628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0070C0"/>
                </a:solidFill>
              </a:rPr>
              <a:t>Vergi ihtilaflarının </a:t>
            </a:r>
            <a:r>
              <a:rPr lang="tr-TR" sz="2400" b="1" dirty="0">
                <a:solidFill>
                  <a:srgbClr val="FF0000"/>
                </a:solidFill>
              </a:rPr>
              <a:t>sulh </a:t>
            </a:r>
            <a:r>
              <a:rPr lang="tr-TR" sz="2400" b="1" dirty="0">
                <a:solidFill>
                  <a:srgbClr val="0070C0"/>
                </a:solidFill>
              </a:rPr>
              <a:t>yoluyla sonlandırılması</a:t>
            </a: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500" b="1" dirty="0">
              <a:solidFill>
                <a:srgbClr val="0070C0"/>
              </a:solidFill>
            </a:endParaRPr>
          </a:p>
          <a:p>
            <a:pPr marL="452628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FF0000"/>
                </a:solidFill>
              </a:rPr>
              <a:t>Vergi incelemelerinde</a:t>
            </a:r>
            <a:r>
              <a:rPr lang="tr-TR" sz="2400" b="1" dirty="0">
                <a:solidFill>
                  <a:srgbClr val="0070C0"/>
                </a:solidFill>
              </a:rPr>
              <a:t> tespit edilen vergilerin dava yoluna gidilmeksizin ödenmesi</a:t>
            </a:r>
          </a:p>
          <a:p>
            <a:pPr marL="171450" indent="-1714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500" b="1" dirty="0">
              <a:solidFill>
                <a:srgbClr val="0070C0"/>
              </a:solidFill>
            </a:endParaRPr>
          </a:p>
          <a:p>
            <a:pPr marL="452628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FF0000"/>
                </a:solidFill>
              </a:rPr>
              <a:t>Matrah ve vergi artırımı </a:t>
            </a:r>
            <a:r>
              <a:rPr lang="tr-TR" sz="2400" b="1" dirty="0">
                <a:solidFill>
                  <a:srgbClr val="0070C0"/>
                </a:solidFill>
              </a:rPr>
              <a:t>koşuluyla geçmiş yıllara ilişkin vergi incelemesi yapılmaması</a:t>
            </a:r>
          </a:p>
          <a:p>
            <a:pPr marL="171450" indent="-1714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500" b="1" dirty="0">
              <a:solidFill>
                <a:srgbClr val="0070C0"/>
              </a:solidFill>
            </a:endParaRPr>
          </a:p>
          <a:p>
            <a:pPr marL="452628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0070C0"/>
                </a:solidFill>
              </a:rPr>
              <a:t>Stokların, kasa ve ortaklardan alacaklara ilişkin </a:t>
            </a:r>
            <a:r>
              <a:rPr lang="tr-TR" sz="2400" b="1" dirty="0">
                <a:solidFill>
                  <a:srgbClr val="FF0000"/>
                </a:solidFill>
              </a:rPr>
              <a:t>işletme kayıtlarının düzeltilerek</a:t>
            </a:r>
            <a:r>
              <a:rPr lang="tr-TR" sz="2400" b="1" dirty="0">
                <a:solidFill>
                  <a:srgbClr val="0070C0"/>
                </a:solidFill>
              </a:rPr>
              <a:t> gerçek duruma uygun hale getirilmesi</a:t>
            </a: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500" b="1" dirty="0">
              <a:solidFill>
                <a:srgbClr val="0070C0"/>
              </a:solidFill>
            </a:endParaRPr>
          </a:p>
          <a:p>
            <a:pPr marL="452628" lvl="0" indent="-342900"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0070C0"/>
                </a:solidFill>
              </a:rPr>
              <a:t>Aktife kayıtlı olan taşınmazlar ile amortismana tabi diğer iktisadi kıymetlerin Yİ-ÜFE değişimi esas alınarak </a:t>
            </a:r>
            <a:r>
              <a:rPr lang="tr-TR" sz="2400" b="1" dirty="0">
                <a:solidFill>
                  <a:srgbClr val="FF0000"/>
                </a:solidFill>
              </a:rPr>
              <a:t>yeniden değerlenmesi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ADA5A-19CB-4F8C-AA48-C942F0EC0CD8}" type="slidenum">
              <a:rPr lang="tr-TR" altLang="tr-TR" sz="1200" smtClean="0">
                <a:latin typeface="Arial Black" pitchFamily="34" charset="0"/>
              </a:rPr>
              <a:pPr eaLnBrk="1" hangingPunct="1"/>
              <a:t>2</a:t>
            </a:fld>
            <a:endParaRPr lang="tr-TR" altLang="tr-TR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2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20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02227" y="26621"/>
            <a:ext cx="60528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2800" b="1" dirty="0">
                <a:solidFill>
                  <a:srgbClr val="FF0000"/>
                </a:solidFill>
                <a:ea typeface="+mj-ea"/>
                <a:cs typeface="+mj-cs"/>
              </a:rPr>
              <a:t>İNCELEME VE TARHİYAT SAFHASINDAKİ </a:t>
            </a:r>
            <a:endParaRPr lang="tr-TR" altLang="tr-TR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ea typeface="+mj-ea"/>
                <a:cs typeface="+mj-cs"/>
              </a:rPr>
              <a:t>VERGİ </a:t>
            </a:r>
            <a:r>
              <a:rPr lang="tr-TR" altLang="tr-TR" sz="2800" b="1" dirty="0">
                <a:solidFill>
                  <a:srgbClr val="FF0000"/>
                </a:solidFill>
                <a:ea typeface="+mj-ea"/>
                <a:cs typeface="+mj-cs"/>
              </a:rPr>
              <a:t>ALACAKLARI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462308"/>
            <a:ext cx="842493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700" b="1" dirty="0"/>
              <a:t>	</a:t>
            </a:r>
            <a:endParaRPr lang="tr-TR" sz="16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251520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SzTx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İnceleme </a:t>
            </a:r>
            <a:r>
              <a:rPr lang="tr-TR" altLang="tr-TR" sz="2200" b="1" dirty="0">
                <a:solidFill>
                  <a:srgbClr val="0070C0"/>
                </a:solidFill>
              </a:rPr>
              <a:t>ve tarhiyat safhasındaki alacaklarda başlanılmış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olan vergi </a:t>
            </a:r>
            <a:r>
              <a:rPr lang="tr-TR" altLang="tr-TR" sz="2200" b="1" dirty="0">
                <a:solidFill>
                  <a:srgbClr val="0070C0"/>
                </a:solidFill>
              </a:rPr>
              <a:t>incelemeleri ile takdir, tarh ve tahakkuk işlemlerine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devam edilecektir.</a:t>
            </a:r>
          </a:p>
          <a:p>
            <a:pPr algn="just">
              <a:buClr>
                <a:schemeClr val="tx1"/>
              </a:buClr>
              <a:buSzTx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lvl="0" algn="just" eaLnBrk="0" fontAlgn="base" hangingPunct="0">
              <a:buClr>
                <a:srgbClr val="000000"/>
              </a:buClr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Bu işlemlerin tamamlanmasından sonra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;</a:t>
            </a:r>
          </a:p>
          <a:p>
            <a:pPr lvl="0" algn="just" eaLnBrk="0" fontAlgn="base" hangingPunct="0">
              <a:buClr>
                <a:srgbClr val="000000"/>
              </a:buClr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803275" lvl="2" indent="-342900" algn="just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200" b="1" kern="0" dirty="0">
                <a:solidFill>
                  <a:srgbClr val="0070C0"/>
                </a:solidFill>
              </a:rPr>
              <a:t>Verginin </a:t>
            </a:r>
            <a:r>
              <a:rPr lang="tr-TR" altLang="tr-TR" sz="2200" b="1" kern="0" dirty="0">
                <a:solidFill>
                  <a:srgbClr val="FF0000"/>
                </a:solidFill>
              </a:rPr>
              <a:t>% 50</a:t>
            </a:r>
            <a:r>
              <a:rPr lang="tr-TR" altLang="tr-TR" sz="2200" b="1" kern="0" dirty="0">
                <a:solidFill>
                  <a:srgbClr val="0070C0"/>
                </a:solidFill>
              </a:rPr>
              <a:t>’si,</a:t>
            </a:r>
          </a:p>
          <a:p>
            <a:pPr marL="803275" lvl="2" indent="-342900" algn="just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200" b="1" kern="0" dirty="0">
                <a:solidFill>
                  <a:srgbClr val="0070C0"/>
                </a:solidFill>
              </a:rPr>
              <a:t>Gecikme faizi yerine </a:t>
            </a:r>
            <a:r>
              <a:rPr lang="tr-TR" altLang="tr-TR" sz="2200" b="1" kern="0" dirty="0">
                <a:solidFill>
                  <a:srgbClr val="FF0000"/>
                </a:solidFill>
              </a:rPr>
              <a:t>Yİ-ÜFE</a:t>
            </a:r>
            <a:r>
              <a:rPr lang="tr-TR" altLang="tr-TR" sz="2200" b="1" kern="0" dirty="0">
                <a:solidFill>
                  <a:srgbClr val="0070C0"/>
                </a:solidFill>
              </a:rPr>
              <a:t> tutarı,</a:t>
            </a:r>
          </a:p>
          <a:p>
            <a:pPr marL="803275" lvl="2" indent="-342900" algn="just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200" b="1" kern="0" dirty="0">
                <a:solidFill>
                  <a:srgbClr val="0070C0"/>
                </a:solidFill>
              </a:rPr>
              <a:t>Kanunun yayımlandığı </a:t>
            </a:r>
            <a:r>
              <a:rPr lang="tr-TR" altLang="tr-TR" sz="2200" b="1" u="sng" kern="0" dirty="0">
                <a:solidFill>
                  <a:srgbClr val="0070C0"/>
                </a:solidFill>
              </a:rPr>
              <a:t>tarihten sonrası </a:t>
            </a:r>
            <a:r>
              <a:rPr lang="tr-TR" altLang="tr-TR" sz="2200" b="1" kern="0" dirty="0">
                <a:solidFill>
                  <a:srgbClr val="0070C0"/>
                </a:solidFill>
              </a:rPr>
              <a:t>için </a:t>
            </a:r>
            <a:r>
              <a:rPr lang="tr-TR" altLang="tr-TR" sz="2200" b="1" kern="0" dirty="0">
                <a:solidFill>
                  <a:srgbClr val="FF0000"/>
                </a:solidFill>
              </a:rPr>
              <a:t>gecikme faizi</a:t>
            </a:r>
            <a:r>
              <a:rPr lang="tr-TR" altLang="tr-TR" sz="2200" b="1" kern="0" dirty="0">
                <a:solidFill>
                  <a:srgbClr val="0070C0"/>
                </a:solidFill>
              </a:rPr>
              <a:t>, </a:t>
            </a:r>
            <a:endParaRPr lang="tr-TR" altLang="tr-TR" sz="2200" b="1" dirty="0"/>
          </a:p>
          <a:p>
            <a:pPr marL="460375" lvl="2" algn="just">
              <a:buClr>
                <a:schemeClr val="tx1"/>
              </a:buClr>
              <a:defRPr/>
            </a:pPr>
            <a:endParaRPr lang="tr-TR" altLang="tr-TR" sz="2200" b="1" dirty="0">
              <a:solidFill>
                <a:srgbClr val="FF0000"/>
              </a:solidFill>
            </a:endParaRPr>
          </a:p>
          <a:p>
            <a:pPr marL="460375" lvl="2" algn="just">
              <a:buClr>
                <a:schemeClr val="tx1"/>
              </a:buClr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Ödenecek</a:t>
            </a:r>
            <a:r>
              <a:rPr lang="tr-TR" altLang="tr-TR" sz="2200" b="1" dirty="0" smtClean="0"/>
              <a:t>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ve buna bağlı olarak kalan </a:t>
            </a:r>
            <a:r>
              <a:rPr lang="tr-TR" altLang="tr-TR" sz="2200" b="1" dirty="0">
                <a:solidFill>
                  <a:srgbClr val="0070C0"/>
                </a:solidFill>
              </a:rPr>
              <a:t>vergi asılları, vergi cezaları ve gecikme faizi </a:t>
            </a:r>
            <a:r>
              <a:rPr lang="tr-TR" altLang="tr-TR" sz="2200" b="1" dirty="0">
                <a:solidFill>
                  <a:srgbClr val="FF0000"/>
                </a:solidFill>
              </a:rPr>
              <a:t>silinecek</a:t>
            </a:r>
            <a:r>
              <a:rPr lang="tr-TR" altLang="tr-TR" sz="2200" b="1" dirty="0" smtClean="0"/>
              <a:t>.</a:t>
            </a:r>
            <a:endParaRPr lang="tr-TR" altLang="tr-TR" sz="2200" b="1" kern="0" dirty="0"/>
          </a:p>
          <a:p>
            <a:pPr marL="361950" algn="just">
              <a:buClr>
                <a:schemeClr val="tx1"/>
              </a:buClr>
              <a:defRPr/>
            </a:pPr>
            <a:endParaRPr lang="tr-TR" altLang="tr-TR" sz="2200" b="1" kern="0" dirty="0">
              <a:solidFill>
                <a:srgbClr val="0070C0"/>
              </a:solidFill>
            </a:endParaRPr>
          </a:p>
          <a:p>
            <a:pPr marL="704850" lvl="2" indent="-342900" algn="just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200" b="1" kern="0" dirty="0" smtClean="0">
                <a:solidFill>
                  <a:srgbClr val="0070C0"/>
                </a:solidFill>
              </a:rPr>
              <a:t>Vergi </a:t>
            </a:r>
            <a:r>
              <a:rPr lang="tr-TR" altLang="tr-TR" sz="2200" b="1" kern="0" dirty="0">
                <a:solidFill>
                  <a:srgbClr val="0070C0"/>
                </a:solidFill>
              </a:rPr>
              <a:t>aslına bağlı olmayan </a:t>
            </a:r>
            <a:r>
              <a:rPr lang="tr-TR" altLang="tr-TR" sz="2200" b="1" kern="0" dirty="0" smtClean="0">
                <a:solidFill>
                  <a:srgbClr val="0070C0"/>
                </a:solidFill>
              </a:rPr>
              <a:t>cezalarda; cezanın </a:t>
            </a:r>
            <a:r>
              <a:rPr lang="tr-TR" altLang="tr-TR" sz="2200" b="1" kern="0" dirty="0">
                <a:solidFill>
                  <a:srgbClr val="FF0000"/>
                </a:solidFill>
              </a:rPr>
              <a:t>%</a:t>
            </a:r>
            <a:r>
              <a:rPr lang="tr-TR" altLang="tr-TR" sz="2200" b="1" kern="0" dirty="0" smtClean="0">
                <a:solidFill>
                  <a:srgbClr val="FF0000"/>
                </a:solidFill>
              </a:rPr>
              <a:t>25’i tahsil edilecek, </a:t>
            </a:r>
            <a:r>
              <a:rPr lang="tr-TR" altLang="tr-TR" sz="2200" b="1" kern="0" dirty="0" smtClean="0">
                <a:solidFill>
                  <a:srgbClr val="0070C0"/>
                </a:solidFill>
              </a:rPr>
              <a:t>kalanı silinecek.</a:t>
            </a:r>
            <a:endParaRPr lang="tr-TR" altLang="tr-TR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21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prstClr val="black"/>
              </a:buClr>
              <a:defRPr/>
            </a:pPr>
            <a:endParaRPr lang="tr-TR" altLang="tr-TR" sz="1800" b="1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 smtClean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  <a:p>
            <a:pPr marL="285750" lvl="2" indent="-285750">
              <a:buClr>
                <a:prstClr val="black"/>
              </a:buClr>
            </a:pPr>
            <a:endParaRPr lang="tr-TR" altLang="tr-TR" b="1" i="1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340768"/>
            <a:ext cx="820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İncelemeler Kanunun yayımından sonra tamamlanacağı için ihbarnamenin tebliğinden itibaren </a:t>
            </a:r>
            <a:r>
              <a:rPr lang="tr-TR" altLang="tr-TR" sz="2200" b="1" kern="0" dirty="0">
                <a:solidFill>
                  <a:srgbClr val="FF0000"/>
                </a:solidFill>
                <a:cs typeface="Arial" pitchFamily="34" charset="0"/>
              </a:rPr>
              <a:t>30 gün içinde başvuruda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bulunulacaktır.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200" b="1" kern="0" dirty="0">
                <a:solidFill>
                  <a:srgbClr val="FF0000"/>
                </a:solidFill>
                <a:cs typeface="Arial" pitchFamily="34" charset="0"/>
              </a:rPr>
              <a:t>Ödemeler</a:t>
            </a:r>
            <a:r>
              <a:rPr lang="tr-TR" altLang="tr-TR" sz="2200" b="1" kern="0" dirty="0">
                <a:solidFill>
                  <a:srgbClr val="0070C0"/>
                </a:solidFill>
                <a:cs typeface="Arial" pitchFamily="34" charset="0"/>
              </a:rPr>
              <a:t> ihbarnamenin tebliğini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izleyen aydan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başlayarak ikişer aylık dönemler halinde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6 eşit taksitte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yapılacaktır.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00007D">
                  <a:lumMod val="60000"/>
                  <a:lumOff val="40000"/>
                </a:srgbClr>
              </a:solidFill>
              <a:effectLst/>
              <a:uLnTx/>
              <a:uFillTx/>
              <a:cs typeface="Arial" pitchFamily="34" charset="0"/>
            </a:endParaRPr>
          </a:p>
          <a:p>
            <a:pPr algn="just">
              <a:lnSpc>
                <a:spcPct val="80000"/>
              </a:lnSpc>
              <a:buClr>
                <a:srgbClr val="0070C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tr-TR" sz="2200" b="1" kern="0" dirty="0">
                <a:solidFill>
                  <a:srgbClr val="0070C0"/>
                </a:solidFill>
                <a:cs typeface="Arial" pitchFamily="34" charset="0"/>
              </a:rPr>
              <a:t>Ancak, </a:t>
            </a:r>
            <a:r>
              <a:rPr lang="tr-TR" sz="2200" b="1" kern="0" dirty="0">
                <a:solidFill>
                  <a:srgbClr val="FF0000"/>
                </a:solidFill>
                <a:cs typeface="Arial" pitchFamily="34" charset="0"/>
              </a:rPr>
              <a:t>31 Ağustos 2021 </a:t>
            </a:r>
            <a:r>
              <a:rPr lang="tr-TR" sz="2200" b="1" kern="0" dirty="0">
                <a:solidFill>
                  <a:srgbClr val="0070C0"/>
                </a:solidFill>
                <a:cs typeface="Arial" pitchFamily="34" charset="0"/>
              </a:rPr>
              <a:t>tarihine kadar tebliğ edilen </a:t>
            </a:r>
            <a:r>
              <a:rPr lang="tr-TR" sz="2200" b="1" kern="0" dirty="0" smtClean="0">
                <a:solidFill>
                  <a:srgbClr val="0070C0"/>
                </a:solidFill>
                <a:cs typeface="Arial" pitchFamily="34" charset="0"/>
              </a:rPr>
              <a:t>ihbarnameler için</a:t>
            </a:r>
          </a:p>
          <a:p>
            <a:pPr lvl="1" algn="just">
              <a:lnSpc>
                <a:spcPct val="80000"/>
              </a:lnSpc>
              <a:buClr>
                <a:srgbClr val="0070C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tr-TR" sz="2000" b="1" kern="0" dirty="0" smtClean="0">
                <a:solidFill>
                  <a:srgbClr val="0070C0"/>
                </a:solidFill>
                <a:cs typeface="Arial" pitchFamily="34" charset="0"/>
              </a:rPr>
              <a:t>31/8/2021 tarihine kadar (süre </a:t>
            </a:r>
            <a:r>
              <a:rPr lang="tr-TR" sz="2000" b="1" kern="0" dirty="0">
                <a:solidFill>
                  <a:srgbClr val="0070C0"/>
                </a:solidFill>
                <a:cs typeface="Arial" pitchFamily="34" charset="0"/>
              </a:rPr>
              <a:t>30 günden az ise 30 gün içinde) başvuruda </a:t>
            </a:r>
            <a:r>
              <a:rPr lang="tr-TR" sz="2000" b="1" kern="0" dirty="0" smtClean="0">
                <a:solidFill>
                  <a:srgbClr val="0070C0"/>
                </a:solidFill>
                <a:cs typeface="Arial" pitchFamily="34" charset="0"/>
              </a:rPr>
              <a:t>bulunulacak</a:t>
            </a:r>
            <a:r>
              <a:rPr lang="tr-TR" sz="2000" b="1" i="1" kern="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pPr lvl="1" algn="just">
              <a:lnSpc>
                <a:spcPct val="80000"/>
              </a:lnSpc>
              <a:buClr>
                <a:srgbClr val="0070C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tr-TR" sz="2000" b="1" kern="0" dirty="0" smtClean="0">
                <a:solidFill>
                  <a:srgbClr val="0070C0"/>
                </a:solidFill>
                <a:cs typeface="Arial" pitchFamily="34" charset="0"/>
              </a:rPr>
              <a:t>Yapılandırılan tutarlar ilk taksiti </a:t>
            </a:r>
            <a:r>
              <a:rPr lang="tr-TR" sz="2000" b="1" kern="0" dirty="0">
                <a:solidFill>
                  <a:srgbClr val="FF0000"/>
                </a:solidFill>
                <a:cs typeface="Arial" pitchFamily="34" charset="0"/>
              </a:rPr>
              <a:t>30/9/2021</a:t>
            </a:r>
            <a:r>
              <a:rPr lang="tr-TR" sz="2000" b="1" kern="0" dirty="0">
                <a:solidFill>
                  <a:srgbClr val="0070C0"/>
                </a:solidFill>
                <a:cs typeface="Arial" pitchFamily="34" charset="0"/>
              </a:rPr>
              <a:t> tarihine kadar, </a:t>
            </a:r>
            <a:r>
              <a:rPr lang="tr-TR" sz="2000" b="1" kern="0" dirty="0" smtClean="0">
                <a:solidFill>
                  <a:srgbClr val="0070C0"/>
                </a:solidFill>
                <a:cs typeface="Arial" pitchFamily="34" charset="0"/>
              </a:rPr>
              <a:t>izleyen taksitler </a:t>
            </a:r>
            <a:r>
              <a:rPr lang="tr-TR" sz="2000" b="1" kern="0" dirty="0">
                <a:solidFill>
                  <a:srgbClr val="0070C0"/>
                </a:solidFill>
                <a:cs typeface="Arial" pitchFamily="34" charset="0"/>
              </a:rPr>
              <a:t>ikişer aylık dönemler halinde 6 eşit taksitte </a:t>
            </a:r>
            <a:r>
              <a:rPr lang="tr-TR" sz="2000" b="1" kern="0" dirty="0" smtClean="0">
                <a:solidFill>
                  <a:srgbClr val="0070C0"/>
                </a:solidFill>
                <a:cs typeface="Arial" pitchFamily="34" charset="0"/>
              </a:rPr>
              <a:t>ödenecektir.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SzTx/>
              <a:buFont typeface="Arial" panose="020B0604020202020204" pitchFamily="34" charset="0"/>
              <a:buChar char="•"/>
              <a:defRPr/>
            </a:pPr>
            <a:endParaRPr lang="tr-TR" altLang="tr-TR" sz="2200" b="1" kern="0" dirty="0">
              <a:solidFill>
                <a:srgbClr val="000000"/>
              </a:solidFill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200" b="1" kern="0" dirty="0">
                <a:solidFill>
                  <a:srgbClr val="0070C0"/>
                </a:solidFill>
                <a:cs typeface="Arial" pitchFamily="34" charset="0"/>
              </a:rPr>
              <a:t>Matrah artırımında bulunan mükellefler hakkında </a:t>
            </a:r>
            <a:r>
              <a:rPr lang="tr-TR" altLang="tr-TR" sz="2200" b="1" kern="0" dirty="0" smtClean="0">
                <a:solidFill>
                  <a:srgbClr val="0070C0"/>
                </a:solidFill>
                <a:cs typeface="Arial" pitchFamily="34" charset="0"/>
              </a:rPr>
              <a:t>sürdürülen incelemeler </a:t>
            </a:r>
            <a:r>
              <a:rPr lang="tr-TR" altLang="tr-TR" sz="2200" b="1" kern="0" dirty="0" smtClean="0">
                <a:solidFill>
                  <a:srgbClr val="FF0000"/>
                </a:solidFill>
                <a:cs typeface="Arial" pitchFamily="34" charset="0"/>
              </a:rPr>
              <a:t>2 Ağustos 2021 tarihine kadar </a:t>
            </a:r>
            <a:r>
              <a:rPr lang="tr-TR" altLang="tr-TR" sz="2200" b="1" kern="0" dirty="0" smtClean="0">
                <a:solidFill>
                  <a:srgbClr val="0070C0"/>
                </a:solidFill>
                <a:cs typeface="Arial" pitchFamily="34" charset="0"/>
              </a:rPr>
              <a:t>tamamlanacaktır</a:t>
            </a:r>
            <a:r>
              <a:rPr lang="tr-TR" altLang="tr-TR" sz="2200" b="1" kern="0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tr-TR" sz="2200" b="1" kern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02227" y="26621"/>
            <a:ext cx="60528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2800" b="1" dirty="0">
                <a:solidFill>
                  <a:srgbClr val="FF0000"/>
                </a:solidFill>
                <a:ea typeface="+mj-ea"/>
                <a:cs typeface="+mj-cs"/>
              </a:rPr>
              <a:t>İNCELEME VE TARHİYAT SAFHASINDAKİ </a:t>
            </a:r>
            <a:endParaRPr lang="tr-TR" altLang="tr-TR" sz="2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ea typeface="+mj-ea"/>
                <a:cs typeface="+mj-cs"/>
              </a:rPr>
              <a:t>VERGİ </a:t>
            </a:r>
            <a:r>
              <a:rPr lang="tr-TR" altLang="tr-TR" sz="2800" b="1" dirty="0">
                <a:solidFill>
                  <a:srgbClr val="FF0000"/>
                </a:solidFill>
                <a:ea typeface="+mj-ea"/>
                <a:cs typeface="+mj-cs"/>
              </a:rPr>
              <a:t>ALACAKLARI</a:t>
            </a:r>
          </a:p>
        </p:txBody>
      </p:sp>
    </p:spTree>
    <p:extLst>
      <p:ext uri="{BB962C8B-B14F-4D97-AF65-F5344CB8AC3E}">
        <p14:creationId xmlns:p14="http://schemas.microsoft.com/office/powerpoint/2010/main" xmlns="" val="26901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22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chemeClr val="tx1"/>
              </a:buClr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34076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 smtClean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  <a:p>
            <a:pPr marL="285750" lvl="2" indent="-285750">
              <a:buClr>
                <a:schemeClr val="tx1"/>
              </a:buClr>
            </a:pPr>
            <a:endParaRPr lang="tr-TR" altLang="tr-TR" b="1" i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462308"/>
            <a:ext cx="842493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700" b="1" dirty="0"/>
              <a:t>	</a:t>
            </a:r>
            <a:endParaRPr lang="tr-TR" sz="16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 smtClean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  <a:p>
            <a:pPr marL="411162" lvl="1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2411760" y="188640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</a:rPr>
              <a:t>VERGİLER İÇİN PİŞMANLIK BEYANLARI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3528" y="1340768"/>
            <a:ext cx="8363272" cy="462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Pişmanlıkla </a:t>
            </a:r>
            <a:r>
              <a:rPr lang="tr-TR" altLang="tr-TR" sz="2800" b="1" u="sng" dirty="0">
                <a:solidFill>
                  <a:srgbClr val="0070C0"/>
                </a:solidFill>
              </a:rPr>
              <a:t>veya</a:t>
            </a:r>
            <a:r>
              <a:rPr lang="tr-TR" altLang="tr-TR" sz="2800" b="1" dirty="0">
                <a:solidFill>
                  <a:srgbClr val="0070C0"/>
                </a:solidFill>
              </a:rPr>
              <a:t> kendiliğinden beyanname veren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mükelleflerin beyanları üzerine </a:t>
            </a:r>
            <a:r>
              <a:rPr lang="tr-TR" altLang="tr-TR" sz="2800" b="1" dirty="0">
                <a:solidFill>
                  <a:srgbClr val="0070C0"/>
                </a:solidFill>
              </a:rPr>
              <a:t>tahakkuk eden;</a:t>
            </a:r>
          </a:p>
          <a:p>
            <a:pPr marL="381000" indent="-381000" algn="just">
              <a:defRPr/>
            </a:pPr>
            <a:endParaRPr lang="tr-TR" altLang="tr-TR" sz="2800" b="1" dirty="0"/>
          </a:p>
          <a:p>
            <a:pPr marL="625475" lvl="1" indent="-446088" algn="just"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800" b="1" kern="0" dirty="0" smtClean="0">
                <a:solidFill>
                  <a:srgbClr val="0070C0"/>
                </a:solidFill>
                <a:cs typeface="Arial" pitchFamily="34" charset="0"/>
              </a:rPr>
              <a:t>Vergilerin </a:t>
            </a:r>
            <a:r>
              <a:rPr lang="tr-TR" altLang="tr-TR" sz="2800" b="1" kern="0" dirty="0">
                <a:solidFill>
                  <a:srgbClr val="0070C0"/>
                </a:solidFill>
                <a:cs typeface="Arial" pitchFamily="34" charset="0"/>
              </a:rPr>
              <a:t>tamamının,</a:t>
            </a:r>
          </a:p>
          <a:p>
            <a:pPr marL="625475" lvl="1" indent="-446088" algn="just"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800" b="1" kern="0" dirty="0">
                <a:solidFill>
                  <a:srgbClr val="0070C0"/>
                </a:solidFill>
                <a:cs typeface="Arial" pitchFamily="34" charset="0"/>
              </a:rPr>
              <a:t>Pişmanlık zammı/gecikme faizi yerine Yİ-ÜFE tutarının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800" b="1" dirty="0">
              <a:solidFill>
                <a:srgbClr val="0070C0"/>
              </a:solidFill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 ödenmesi halinde</a:t>
            </a:r>
            <a:endParaRPr lang="tr-TR" altLang="tr-TR" sz="2800" b="1" dirty="0">
              <a:solidFill>
                <a:srgbClr val="0070C0"/>
              </a:solidFill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  <a:defRPr/>
            </a:pPr>
            <a:endParaRPr lang="tr-TR" altLang="tr-TR" sz="2800" b="1" dirty="0"/>
          </a:p>
          <a:p>
            <a:pPr lvl="1" algn="just">
              <a:spcAft>
                <a:spcPts val="200"/>
              </a:spcAft>
              <a:buClr>
                <a:schemeClr val="tx1"/>
              </a:buClr>
              <a:defRPr/>
            </a:pPr>
            <a:r>
              <a:rPr lang="tr-TR" altLang="tr-TR" sz="2800" b="1" kern="0" dirty="0">
                <a:solidFill>
                  <a:srgbClr val="FF0000"/>
                </a:solidFill>
                <a:cs typeface="Arial" pitchFamily="34" charset="0"/>
              </a:rPr>
              <a:t>vergi cezalarının, pişmanlık </a:t>
            </a:r>
            <a:r>
              <a:rPr lang="tr-TR" altLang="tr-TR" sz="2800" b="1" kern="0" dirty="0" smtClean="0">
                <a:solidFill>
                  <a:srgbClr val="FF0000"/>
                </a:solidFill>
                <a:cs typeface="Arial" pitchFamily="34" charset="0"/>
              </a:rPr>
              <a:t>zammının/gecikme </a:t>
            </a:r>
            <a:r>
              <a:rPr lang="tr-TR" altLang="tr-TR" sz="2800" b="1" kern="0" dirty="0">
                <a:solidFill>
                  <a:srgbClr val="FF0000"/>
                </a:solidFill>
                <a:cs typeface="Arial" pitchFamily="34" charset="0"/>
              </a:rPr>
              <a:t>faizinin tahsilinden vazgeçilecek. </a:t>
            </a:r>
          </a:p>
        </p:txBody>
      </p:sp>
    </p:spTree>
    <p:extLst>
      <p:ext uri="{BB962C8B-B14F-4D97-AF65-F5344CB8AC3E}">
        <p14:creationId xmlns:p14="http://schemas.microsoft.com/office/powerpoint/2010/main" xmlns="" val="21420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188641"/>
            <a:ext cx="6336704" cy="5760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MATRAH ve VERGİ ARTIRIMI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96752"/>
            <a:ext cx="8280920" cy="5184576"/>
          </a:xfrm>
        </p:spPr>
        <p:txBody>
          <a:bodyPr>
            <a:normAutofit/>
          </a:bodyPr>
          <a:lstStyle/>
          <a:p>
            <a:pPr marL="109728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Mükelleflerin 2016 ila 2020 yıllarında beyan ettikleri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;</a:t>
            </a:r>
          </a:p>
          <a:p>
            <a:pPr marL="109728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tr-TR" altLang="tr-TR" sz="900" b="1" dirty="0">
              <a:solidFill>
                <a:srgbClr val="0070C0"/>
              </a:solidFill>
            </a:endParaRPr>
          </a:p>
          <a:p>
            <a:pPr marL="754380" lvl="1" indent="-342900" algn="l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Gelir </a:t>
            </a:r>
            <a:r>
              <a:rPr lang="tr-TR" altLang="tr-TR" sz="2400" b="1" dirty="0">
                <a:solidFill>
                  <a:srgbClr val="0070C0"/>
                </a:solidFill>
              </a:rPr>
              <a:t>Vergisi</a:t>
            </a:r>
          </a:p>
          <a:p>
            <a:pPr marL="754380" lvl="1" indent="-342900" algn="l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Kurumlar Vergisi</a:t>
            </a:r>
          </a:p>
          <a:p>
            <a:pPr marL="754380" lvl="1" indent="-342900" algn="l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Gelir/Kurum Stopaj Vergisi</a:t>
            </a:r>
          </a:p>
          <a:p>
            <a:pPr marL="754380" lvl="1" indent="-342900" algn="l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Katma Değer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Vergisi</a:t>
            </a:r>
          </a:p>
          <a:p>
            <a:pPr marL="411480" lvl="1" algn="l" eaLnBrk="1" fontAlgn="auto" hangingPunct="1"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defRPr/>
            </a:pPr>
            <a:endParaRPr lang="tr-TR" altLang="tr-TR" sz="800" b="1" dirty="0">
              <a:solidFill>
                <a:schemeClr val="tx1"/>
              </a:solidFill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Tx/>
              <a:buNone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	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matrahlarını </a:t>
            </a:r>
            <a:r>
              <a:rPr lang="tr-TR" altLang="tr-TR" sz="2400" b="1" dirty="0">
                <a:solidFill>
                  <a:srgbClr val="0070C0"/>
                </a:solidFill>
              </a:rPr>
              <a:t>/ vergilerini,</a:t>
            </a: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Tx/>
              <a:buNone/>
              <a:defRPr/>
            </a:pPr>
            <a:endParaRPr lang="tr-TR" altLang="tr-TR" sz="800" b="1" dirty="0"/>
          </a:p>
          <a:p>
            <a:pPr marL="715963" indent="-2682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Kanunda </a:t>
            </a:r>
            <a:r>
              <a:rPr lang="tr-TR" altLang="tr-TR" sz="2400" b="1" dirty="0">
                <a:solidFill>
                  <a:srgbClr val="0070C0"/>
                </a:solidFill>
              </a:rPr>
              <a:t>öngörülen </a:t>
            </a:r>
            <a:r>
              <a:rPr lang="tr-TR" altLang="tr-TR" sz="2400" b="1" dirty="0">
                <a:solidFill>
                  <a:srgbClr val="FF0000"/>
                </a:solidFill>
              </a:rPr>
              <a:t>oranlarda artırmaları</a:t>
            </a:r>
            <a:r>
              <a:rPr lang="tr-TR" altLang="tr-TR" sz="2400" b="1" dirty="0">
                <a:solidFill>
                  <a:srgbClr val="0070C0"/>
                </a:solidFill>
              </a:rPr>
              <a:t>,</a:t>
            </a:r>
          </a:p>
          <a:p>
            <a:pPr marL="715963" indent="-268288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Kanunda öngörülen </a:t>
            </a:r>
            <a:r>
              <a:rPr lang="tr-TR" sz="2400" b="1" dirty="0" smtClean="0">
                <a:solidFill>
                  <a:srgbClr val="FF0000"/>
                </a:solidFill>
              </a:rPr>
              <a:t>süre </a:t>
            </a:r>
            <a:r>
              <a:rPr lang="tr-TR" sz="2400" b="1" dirty="0">
                <a:solidFill>
                  <a:srgbClr val="FF0000"/>
                </a:solidFill>
              </a:rPr>
              <a:t>ve </a:t>
            </a:r>
            <a:r>
              <a:rPr lang="tr-TR" sz="2400" b="1" dirty="0" smtClean="0">
                <a:solidFill>
                  <a:srgbClr val="FF0000"/>
                </a:solidFill>
              </a:rPr>
              <a:t>şekilde </a:t>
            </a:r>
            <a:r>
              <a:rPr lang="tr-TR" sz="2400" b="1" dirty="0">
                <a:solidFill>
                  <a:srgbClr val="0070C0"/>
                </a:solidFill>
              </a:rPr>
              <a:t>ödemeleri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durumunda</a:t>
            </a:r>
            <a:r>
              <a:rPr lang="tr-TR" sz="2400" b="1" dirty="0">
                <a:solidFill>
                  <a:srgbClr val="0070C0"/>
                </a:solidFill>
              </a:rPr>
              <a:t>, </a:t>
            </a:r>
            <a:r>
              <a:rPr lang="tr-TR" altLang="tr-TR" sz="2400" b="1" dirty="0">
                <a:solidFill>
                  <a:srgbClr val="0070C0"/>
                </a:solidFill>
              </a:rPr>
              <a:t> </a:t>
            </a:r>
          </a:p>
          <a:p>
            <a:pPr marL="36195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/>
            </a:pPr>
            <a:endParaRPr lang="tr-TR" altLang="tr-TR" sz="800" b="1" dirty="0" smtClean="0">
              <a:solidFill>
                <a:schemeClr val="accent4"/>
              </a:solidFill>
            </a:endParaRPr>
          </a:p>
          <a:p>
            <a:pPr marL="36195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bu </a:t>
            </a:r>
            <a:r>
              <a:rPr lang="tr-TR" altLang="tr-TR" sz="2400" b="1" dirty="0">
                <a:solidFill>
                  <a:srgbClr val="0070C0"/>
                </a:solidFill>
              </a:rPr>
              <a:t>vergi türleri nedeniyle vergi incelemesi ve vergi tarhiyatı yapılmayacak. </a:t>
            </a:r>
          </a:p>
          <a:p>
            <a:pPr marL="109728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endParaRPr lang="tr-TR" altLang="tr-TR" sz="2000" b="1" dirty="0">
              <a:solidFill>
                <a:srgbClr val="C00000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4FAE83-E48C-4F21-9221-CCEC6F30B489}" type="slidenum">
              <a:rPr lang="tr-TR" altLang="tr-TR" sz="1200" smtClean="0">
                <a:latin typeface="Arial Black" pitchFamily="34" charset="0"/>
              </a:rPr>
              <a:pPr eaLnBrk="1" hangingPunct="1"/>
              <a:t>23</a:t>
            </a:fld>
            <a:endParaRPr lang="tr-TR" altLang="tr-TR" sz="1200" smtClean="0">
              <a:latin typeface="Arial Black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012" y="1844824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2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F27A41-11D5-4188-9B08-45A2E7FA58D9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24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18543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770621859"/>
              </p:ext>
            </p:extLst>
          </p:nvPr>
        </p:nvGraphicFramePr>
        <p:xfrm>
          <a:off x="251517" y="1196752"/>
          <a:ext cx="8712970" cy="4789960"/>
        </p:xfrm>
        <a:graphic>
          <a:graphicData uri="http://schemas.openxmlformats.org/drawingml/2006/table">
            <a:tbl>
              <a:tblPr/>
              <a:tblGrid>
                <a:gridCol w="1180029"/>
                <a:gridCol w="1150753"/>
                <a:gridCol w="1283055"/>
                <a:gridCol w="1622538"/>
                <a:gridCol w="812300"/>
                <a:gridCol w="1008112"/>
                <a:gridCol w="1656183"/>
              </a:tblGrid>
              <a:tr h="432048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GELİR VERGİSİ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8038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ARTIRIM ORANLARI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ASGARİ ARTIRIM TUTARI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ÖDENECEK VERGİ (%20)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03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İşletme Hesabı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Bilanço/Serbest Meslek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İşletme Hesabı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Bilanço/Serbest</a:t>
                      </a:r>
                      <a:r>
                        <a:rPr lang="tr-T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Meslek</a:t>
                      </a:r>
                      <a:endParaRPr lang="tr-T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1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35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31.900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47.000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– 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6.380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9.400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1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30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33.200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49.800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6.640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9.960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28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25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35.250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52.900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7.050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10.580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8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37.500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56.200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7.500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11.240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15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42.500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63.700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8.500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12.740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385">
                <a:tc gridSpan="7">
                  <a:txBody>
                    <a:bodyPr/>
                    <a:lstStyle/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  </a:t>
                      </a:r>
                      <a:r>
                        <a:rPr lang="tr-T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Matrah artırımında bulunulan yıla ait vergilerini zamanında ödemiş uyumlu</a:t>
                      </a:r>
                      <a:r>
                        <a:rPr lang="tr-TR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mükellefler  için vergi oranı</a:t>
                      </a: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%15 </a:t>
                      </a:r>
                      <a:r>
                        <a:rPr lang="tr-T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olacak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**Peşin ödeme halinde ödenecek vergide ayrıca </a:t>
                      </a: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%10 indirim </a:t>
                      </a:r>
                      <a:r>
                        <a:rPr lang="tr-TR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yapılacaktır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55776" y="188641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GELİR VERGİSİ MATRAH ARTIRIMI</a:t>
            </a:r>
          </a:p>
        </p:txBody>
      </p:sp>
    </p:spTree>
    <p:extLst>
      <p:ext uri="{BB962C8B-B14F-4D97-AF65-F5344CB8AC3E}">
        <p14:creationId xmlns:p14="http://schemas.microsoft.com/office/powerpoint/2010/main" xmlns="" val="993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BBBE0E-4903-478F-855D-B51CCA4B45B8}" type="slidenum">
              <a:rPr lang="tr-TR" altLang="tr-TR" sz="1200">
                <a:latin typeface="Arial Black" pitchFamily="34" charset="0"/>
              </a:rPr>
              <a:pPr algn="r" eaLnBrk="1" hangingPunct="1"/>
              <a:t>25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88641"/>
            <a:ext cx="6120680" cy="64807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GELİR VERGİSİ MATRAH ARTIRIMI</a:t>
            </a:r>
          </a:p>
        </p:txBody>
      </p:sp>
      <p:graphicFrame>
        <p:nvGraphicFramePr>
          <p:cNvPr id="11369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0655"/>
              </p:ext>
            </p:extLst>
          </p:nvPr>
        </p:nvGraphicFramePr>
        <p:xfrm>
          <a:off x="755577" y="3138620"/>
          <a:ext cx="7776863" cy="2736998"/>
        </p:xfrm>
        <a:graphic>
          <a:graphicData uri="http://schemas.openxmlformats.org/drawingml/2006/table">
            <a:tbl>
              <a:tblPr/>
              <a:tblGrid>
                <a:gridCol w="1656120"/>
                <a:gridCol w="2880780"/>
                <a:gridCol w="3239963"/>
              </a:tblGrid>
              <a:tr h="38993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ASGARİ ARTIRIM TUTARLARI (TL)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YIL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BASİT USULDE VERGİLENDİRİLEN MÜKELLEFLER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GAYRİMENKUL SERMAYE İRADI MÜKELLEFLERİ</a:t>
                      </a: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6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4.700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9.400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6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4.980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9.960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6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5.290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10.580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6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5.620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11.240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6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6.370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12.740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8" name="Rectangle 87"/>
          <p:cNvSpPr>
            <a:spLocks noChangeArrowheads="1"/>
          </p:cNvSpPr>
          <p:nvPr/>
        </p:nvSpPr>
        <p:spPr bwMode="auto">
          <a:xfrm>
            <a:off x="179388" y="1203792"/>
            <a:ext cx="8640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784225" lvl="2" indent="-342900" algn="just">
              <a:buFont typeface="Wingdings" pitchFamily="2" charset="2"/>
              <a:buChar char="Ø"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Kira geliri elde eden mükellefler </a:t>
            </a:r>
            <a:r>
              <a:rPr lang="tr-TR" altLang="tr-TR" sz="2000" b="1" dirty="0">
                <a:latin typeface="+mn-lt"/>
              </a:rPr>
              <a:t>için </a:t>
            </a: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asgari matrah tutarı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bilanço esasına göre  defter  tutan mükellefler için belirlenmiş matrahların</a:t>
            </a:r>
            <a:r>
              <a:rPr lang="tr-TR" altLang="tr-TR" sz="2000" b="1" dirty="0">
                <a:latin typeface="+mn-lt"/>
              </a:rPr>
              <a:t> </a:t>
            </a: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1/5’idir. </a:t>
            </a:r>
          </a:p>
          <a:p>
            <a:pPr marL="784225" lvl="2" indent="-342900" algn="just">
              <a:buFont typeface="Wingdings" pitchFamily="2" charset="2"/>
              <a:buChar char="Ø"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endParaRPr lang="tr-TR" altLang="tr-TR" sz="2000" b="1" dirty="0">
              <a:latin typeface="+mn-lt"/>
            </a:endParaRPr>
          </a:p>
          <a:p>
            <a:pPr marL="784225" lvl="2" indent="-342900" algn="just">
              <a:buFont typeface="Wingdings" pitchFamily="2" charset="2"/>
              <a:buChar char="Ø"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Basit usulde vergilendirilen mükellefler</a:t>
            </a:r>
            <a:r>
              <a:rPr lang="tr-TR" altLang="tr-TR" sz="20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için</a:t>
            </a:r>
            <a:r>
              <a:rPr lang="tr-TR" altLang="tr-TR" sz="2000" b="1" dirty="0">
                <a:latin typeface="+mn-lt"/>
              </a:rPr>
              <a:t> </a:t>
            </a: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asgari matrah tutarı 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bilanço esasına göre defter tutan mükellefler için belirlenmiş matrahların </a:t>
            </a:r>
            <a:r>
              <a:rPr lang="tr-TR" altLang="tr-TR" sz="2000" b="1" dirty="0">
                <a:solidFill>
                  <a:srgbClr val="C00000"/>
                </a:solidFill>
                <a:latin typeface="+mn-lt"/>
              </a:rPr>
              <a:t>1/10’udur.</a:t>
            </a:r>
          </a:p>
        </p:txBody>
      </p:sp>
    </p:spTree>
    <p:extLst>
      <p:ext uri="{BB962C8B-B14F-4D97-AF65-F5344CB8AC3E}">
        <p14:creationId xmlns:p14="http://schemas.microsoft.com/office/powerpoint/2010/main" xmlns="" val="22298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116632"/>
            <a:ext cx="7416824" cy="5760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GELİR VERGİSİ MATRAH ARTIRIMI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412776"/>
            <a:ext cx="8208912" cy="475252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Gelirleri</a:t>
            </a:r>
            <a:r>
              <a:rPr lang="tr-TR" altLang="tr-TR" sz="2800" b="1" dirty="0">
                <a:solidFill>
                  <a:srgbClr val="0070C0"/>
                </a:solidFill>
              </a:rPr>
              <a:t>;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tr-TR" sz="2800" b="1" dirty="0"/>
          </a:p>
          <a:p>
            <a:pPr marL="914400" lvl="1" indent="-457200" algn="l" eaLnBrk="1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b="1" dirty="0">
                <a:solidFill>
                  <a:srgbClr val="0070C0"/>
                </a:solidFill>
              </a:rPr>
              <a:t>ücret, </a:t>
            </a:r>
          </a:p>
          <a:p>
            <a:pPr marL="914400" lvl="1" indent="-457200" algn="l" eaLnBrk="1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b="1" dirty="0">
                <a:solidFill>
                  <a:srgbClr val="0070C0"/>
                </a:solidFill>
              </a:rPr>
              <a:t>menkul sermaye iradı,</a:t>
            </a:r>
          </a:p>
          <a:p>
            <a:pPr marL="914400" lvl="1" indent="-457200" algn="l" eaLnBrk="1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b="1" dirty="0">
                <a:solidFill>
                  <a:srgbClr val="0070C0"/>
                </a:solidFill>
              </a:rPr>
              <a:t>diğer kazanç ve iratlardan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b="1" dirty="0">
              <a:solidFill>
                <a:schemeClr val="accent4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oluşan </a:t>
            </a:r>
            <a:r>
              <a:rPr lang="tr-TR" altLang="tr-TR" sz="2800" b="1" dirty="0">
                <a:solidFill>
                  <a:srgbClr val="0070C0"/>
                </a:solidFill>
              </a:rPr>
              <a:t>gelir vergisi mükellefleri de matrah artırımı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yapabilecektir.</a:t>
            </a:r>
            <a:endParaRPr lang="tr-TR" altLang="tr-TR" sz="2800" b="1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tr-TR" sz="28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628800"/>
            <a:ext cx="1314982" cy="18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2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985A62-B51C-4297-AA7A-0446B47CD3B2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27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88640"/>
            <a:ext cx="6552728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KURUMLAR VERGİSİ MATRAH ARTIRIMI</a:t>
            </a:r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977016273"/>
              </p:ext>
            </p:extLst>
          </p:nvPr>
        </p:nvGraphicFramePr>
        <p:xfrm>
          <a:off x="539552" y="1484784"/>
          <a:ext cx="8064500" cy="4288380"/>
        </p:xfrm>
        <a:graphic>
          <a:graphicData uri="http://schemas.openxmlformats.org/drawingml/2006/table">
            <a:tbl>
              <a:tblPr/>
              <a:tblGrid>
                <a:gridCol w="1296144"/>
                <a:gridCol w="1584176"/>
                <a:gridCol w="2088232"/>
                <a:gridCol w="1224136"/>
                <a:gridCol w="1871812"/>
              </a:tblGrid>
              <a:tr h="46074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KURUMLAR VERGİSİ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YIL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ARTIRIM ORANI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ASGARİ ARTIRIM TUTARI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VERGİ ORANI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ÖDENECEK VERGİ (%20)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84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35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94.000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20 -15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18.800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99.600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19.920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3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25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105.800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21.160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9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112.400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22.480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06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15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127.500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25.500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 gridSpan="5">
                  <a:txBody>
                    <a:bodyPr/>
                    <a:lstStyle/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  *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Matrah artırımında bulunulan yıla ait vergilerini zamanında ödemiş uyumlu mükellefler için vergi oranı 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%15 </a:t>
                      </a: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olacak</a:t>
                      </a:r>
                    </a:p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**</a:t>
                      </a: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Peşin ödeme halinde ödenecek vergide ayrıca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%10 </a:t>
                      </a: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indirim yapılacaktır.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98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88C9246-BAB5-4023-9F42-2B83F6B85718}" type="slidenum">
              <a:rPr lang="tr-TR" altLang="tr-TR" sz="1200" smtClean="0">
                <a:latin typeface="+mj-lt"/>
              </a:rPr>
              <a:pPr algn="r" eaLnBrk="1" hangingPunct="1">
                <a:defRPr/>
              </a:pPr>
              <a:t>28</a:t>
            </a:fld>
            <a:endParaRPr lang="tr-TR" altLang="tr-TR" sz="1200" dirty="0" smtClean="0">
              <a:latin typeface="+mj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16632"/>
            <a:ext cx="6696744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KURUMLAR VERGİSİ MATRAH ARTIRIMI</a:t>
            </a:r>
          </a:p>
        </p:txBody>
      </p:sp>
      <p:sp>
        <p:nvSpPr>
          <p:cNvPr id="15364" name="Rectangle 79"/>
          <p:cNvSpPr>
            <a:spLocks noChangeArrowheads="1"/>
          </p:cNvSpPr>
          <p:nvPr/>
        </p:nvSpPr>
        <p:spPr bwMode="auto">
          <a:xfrm>
            <a:off x="611560" y="1331476"/>
            <a:ext cx="79200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Kurumlar vergisi mükellefleri, yatırım indirimi istisnası stopajı nedeniyle, matrah artırımından yararlanabilecek. 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tr-TR" altLang="tr-TR" sz="2800" b="1" dirty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Bunun için daha önce stopaj yoluyla ödenen </a:t>
            </a: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vergileri</a:t>
            </a:r>
            <a:r>
              <a:rPr lang="tr-TR" altLang="tr-TR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 artırarak ödeyecekler.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tr-TR" altLang="tr-TR" sz="2800" b="1" dirty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Bu kapsamda artırımda bulunanlar kurumlar vergisi yönünden de matrah artıracak. </a:t>
            </a:r>
          </a:p>
        </p:txBody>
      </p:sp>
    </p:spTree>
    <p:extLst>
      <p:ext uri="{BB962C8B-B14F-4D97-AF65-F5344CB8AC3E}">
        <p14:creationId xmlns:p14="http://schemas.microsoft.com/office/powerpoint/2010/main" xmlns="" val="3356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44624"/>
            <a:ext cx="6912768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300" b="1" dirty="0" smtClean="0">
                <a:solidFill>
                  <a:srgbClr val="FF0000"/>
                </a:solidFill>
              </a:rPr>
              <a:t/>
            </a:r>
            <a:br>
              <a:rPr lang="tr-TR" altLang="tr-TR" sz="2300" b="1" dirty="0" smtClean="0">
                <a:solidFill>
                  <a:srgbClr val="FF0000"/>
                </a:solidFill>
              </a:rPr>
            </a:br>
            <a:r>
              <a:rPr lang="tr-TR" altLang="tr-TR" sz="2300" b="1" dirty="0" smtClean="0">
                <a:solidFill>
                  <a:srgbClr val="FF0000"/>
                </a:solidFill>
              </a:rPr>
              <a:t>GELİR ve KURUMLAR VERGİSİ MATRAH ARTIRIMINA İLİŞKİN ORTAK HÜKÜMLER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363216"/>
            <a:ext cx="7992888" cy="437004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400" b="1" dirty="0" smtClean="0">
              <a:solidFill>
                <a:schemeClr val="tx2"/>
              </a:solidFill>
            </a:endParaRPr>
          </a:p>
          <a:p>
            <a:pPr marL="566928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Artırımda </a:t>
            </a:r>
            <a:r>
              <a:rPr lang="tr-TR" altLang="tr-TR" sz="2800" b="1" dirty="0">
                <a:solidFill>
                  <a:srgbClr val="0070C0"/>
                </a:solidFill>
              </a:rPr>
              <a:t>bulunulan yıllara ait </a:t>
            </a:r>
            <a:r>
              <a:rPr lang="tr-TR" altLang="tr-TR" sz="2800" b="1" dirty="0">
                <a:solidFill>
                  <a:srgbClr val="FF0000"/>
                </a:solidFill>
              </a:rPr>
              <a:t>zararların % 50’si, </a:t>
            </a:r>
            <a:r>
              <a:rPr lang="tr-TR" altLang="tr-TR" sz="2800" b="1" dirty="0">
                <a:solidFill>
                  <a:srgbClr val="0070C0"/>
                </a:solidFill>
              </a:rPr>
              <a:t>2021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 ve </a:t>
            </a:r>
            <a:r>
              <a:rPr lang="tr-TR" altLang="tr-TR" sz="2800" b="1" dirty="0">
                <a:solidFill>
                  <a:srgbClr val="0070C0"/>
                </a:solidFill>
              </a:rPr>
              <a:t>izleyen yıllar kârlarından mahsup edilebilecek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. </a:t>
            </a:r>
          </a:p>
          <a:p>
            <a:pPr marL="566928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800" b="1" dirty="0">
              <a:solidFill>
                <a:srgbClr val="0070C0"/>
              </a:solidFill>
            </a:endParaRPr>
          </a:p>
          <a:p>
            <a:pPr marL="566928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 smtClean="0">
                <a:solidFill>
                  <a:srgbClr val="0070C0"/>
                </a:solidFill>
              </a:rPr>
              <a:t>Yılın </a:t>
            </a:r>
            <a:r>
              <a:rPr lang="tr-TR" altLang="tr-TR" sz="2800" b="1" dirty="0">
                <a:solidFill>
                  <a:srgbClr val="0070C0"/>
                </a:solidFill>
              </a:rPr>
              <a:t>belli bir kısmında faaliyette bulunmuş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 mükellefler,</a:t>
            </a:r>
            <a:endParaRPr lang="tr-TR" altLang="tr-TR" sz="2800" b="1" dirty="0">
              <a:solidFill>
                <a:srgbClr val="0070C0"/>
              </a:solidFill>
            </a:endParaRPr>
          </a:p>
          <a:p>
            <a:pPr marL="566928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2800" b="1" dirty="0">
              <a:solidFill>
                <a:srgbClr val="0070C0"/>
              </a:solidFill>
            </a:endParaRPr>
          </a:p>
          <a:p>
            <a:pPr marL="566928" indent="-4572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Daha önce mükellefiyet tesis ettirmemiş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kişiler,</a:t>
            </a:r>
            <a:endParaRPr lang="tr-TR" altLang="tr-TR" sz="2800" b="1" dirty="0">
              <a:solidFill>
                <a:srgbClr val="0070C0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altLang="tr-TR" sz="2800" b="1" dirty="0" smtClean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r-TR" altLang="tr-TR" sz="2800" b="1" dirty="0" smtClean="0">
                <a:solidFill>
                  <a:schemeClr val="tx1"/>
                </a:solidFill>
              </a:rPr>
              <a:t>     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matrah </a:t>
            </a:r>
            <a:r>
              <a:rPr lang="tr-TR" altLang="tr-TR" sz="2800" b="1" dirty="0">
                <a:solidFill>
                  <a:srgbClr val="0070C0"/>
                </a:solidFill>
              </a:rPr>
              <a:t>artırımında </a:t>
            </a:r>
            <a:r>
              <a:rPr lang="tr-TR" altLang="tr-TR" sz="2800" b="1" dirty="0" smtClean="0">
                <a:solidFill>
                  <a:srgbClr val="0070C0"/>
                </a:solidFill>
              </a:rPr>
              <a:t>bulunabilecek.</a:t>
            </a:r>
            <a:endParaRPr lang="tr-TR" altLang="tr-TR" sz="2800" b="1" dirty="0">
              <a:solidFill>
                <a:srgbClr val="0070C0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altLang="tr-TR" sz="2800" b="1" dirty="0"/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602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260648"/>
            <a:ext cx="6408712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KANUNA GENEL BAKIŞ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ADA5A-19CB-4F8C-AA48-C942F0EC0CD8}" type="slidenum">
              <a:rPr lang="tr-TR" altLang="tr-TR" sz="1200" smtClean="0">
                <a:latin typeface="Arial Black" pitchFamily="34" charset="0"/>
              </a:rPr>
              <a:pPr eaLnBrk="1" hangingPunct="1"/>
              <a:t>3</a:t>
            </a:fld>
            <a:endParaRPr lang="tr-TR" altLang="tr-TR" sz="1200" smtClean="0">
              <a:latin typeface="Arial Black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856407"/>
              </p:ext>
            </p:extLst>
          </p:nvPr>
        </p:nvGraphicFramePr>
        <p:xfrm>
          <a:off x="539552" y="1124744"/>
          <a:ext cx="7992888" cy="481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52"/>
                <a:gridCol w="6099836"/>
              </a:tblGrid>
              <a:tr h="410551"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MADDE</a:t>
                      </a:r>
                      <a:endParaRPr lang="tr-TR" b="1" baseline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b="1" baseline="0" dirty="0" smtClean="0"/>
                        <a:t>İÇERİK</a:t>
                      </a:r>
                      <a:endParaRPr lang="tr-TR" sz="18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1. Madde 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Kapsam ve tanımlar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2. Madde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Kesinleşmiş </a:t>
                      </a: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alacaklar</a:t>
                      </a: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3. Madde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Kesinleşmemiş veya dava safhasında </a:t>
                      </a: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bulunanlar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4. Madde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İnceleme ve tarhiyat </a:t>
                      </a: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safhasında</a:t>
                      </a:r>
                      <a:r>
                        <a:rPr lang="tr-TR" b="1" baseline="0" dirty="0" smtClean="0">
                          <a:solidFill>
                            <a:srgbClr val="0070C0"/>
                          </a:solidFill>
                        </a:rPr>
                        <a:t> bulunan işlemler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5. Madde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Matrah ve vergi </a:t>
                      </a: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artırımı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6. Madde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İşletme kayıtlarının </a:t>
                      </a: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düzeltilmesi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7 ve 8. Maddeler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Sosyal Güvenlik Kurumu alacakları</a:t>
                      </a:r>
                    </a:p>
                  </a:txBody>
                  <a:tcPr/>
                </a:tc>
              </a:tr>
              <a:tr h="410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9. Maddeler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Ortak hükümler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84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10. Madde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Diğer hükümler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Çeşitli kurum alacakları </a:t>
                      </a:r>
                    </a:p>
                  </a:txBody>
                  <a:tcPr/>
                </a:tc>
              </a:tr>
              <a:tr h="437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11. Madde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Yeniden değerleme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51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D24109D-6D05-4C48-A483-3BE1262BF33C}" type="slidenum">
              <a:rPr lang="tr-TR" altLang="tr-TR" sz="1200" smtClean="0">
                <a:latin typeface="+mj-lt"/>
              </a:rPr>
              <a:pPr algn="r" eaLnBrk="1" hangingPunct="1">
                <a:defRPr/>
              </a:pPr>
              <a:t>30</a:t>
            </a:fld>
            <a:endParaRPr lang="tr-TR" altLang="tr-TR" sz="1200" dirty="0" smtClean="0">
              <a:latin typeface="+mj-lt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16632"/>
            <a:ext cx="6552728" cy="82195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>GELİR (STOPAJ) ve KURUMLAR (STOPAJ) </a:t>
            </a:r>
            <a:br>
              <a:rPr lang="tr-TR" altLang="tr-TR" sz="2400" b="1" dirty="0" smtClean="0">
                <a:solidFill>
                  <a:srgbClr val="FF0000"/>
                </a:solidFill>
              </a:rPr>
            </a:br>
            <a:r>
              <a:rPr lang="tr-TR" altLang="tr-TR" sz="2400" b="1" dirty="0" smtClean="0">
                <a:solidFill>
                  <a:srgbClr val="FF0000"/>
                </a:solidFill>
              </a:rPr>
              <a:t>VERGİSİ ARTIRIMI</a:t>
            </a:r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251520" y="1288449"/>
            <a:ext cx="8712968" cy="45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185738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just" eaLnBrk="1" hangingPunct="1">
              <a:defRPr/>
            </a:pP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Yaptıkları </a:t>
            </a: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ödemeler üzerinden stopaj yapmak durumunda olan mükellefler, </a:t>
            </a:r>
          </a:p>
          <a:p>
            <a:pPr marL="528638" lvl="1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tr-TR" altLang="tr-TR" sz="2400" b="1" dirty="0">
              <a:latin typeface="+mn-lt"/>
            </a:endParaRPr>
          </a:p>
          <a:p>
            <a:pPr lvl="1" algn="just" eaLnBrk="1" hangingPunct="1">
              <a:defRPr/>
            </a:pPr>
            <a:r>
              <a:rPr lang="tr-TR" altLang="tr-TR" sz="2200" b="1" dirty="0" smtClean="0">
                <a:solidFill>
                  <a:srgbClr val="FF0000"/>
                </a:solidFill>
                <a:latin typeface="+mn-lt"/>
              </a:rPr>
              <a:t>2016 </a:t>
            </a:r>
            <a:r>
              <a:rPr lang="tr-TR" altLang="tr-TR" sz="2200" b="1" dirty="0">
                <a:solidFill>
                  <a:srgbClr val="FF0000"/>
                </a:solidFill>
                <a:latin typeface="+mn-lt"/>
              </a:rPr>
              <a:t>ila 2020 yılları arasında</a:t>
            </a:r>
          </a:p>
          <a:p>
            <a:pPr lvl="1" algn="just" eaLnBrk="1" hangingPunct="1">
              <a:defRPr/>
            </a:pPr>
            <a:endParaRPr lang="tr-TR" altLang="tr-TR" sz="1200" b="1" dirty="0">
              <a:solidFill>
                <a:srgbClr val="C0000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Ücret </a:t>
            </a: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ödemeleri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,</a:t>
            </a: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Serbest meslek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ödemeleri,</a:t>
            </a: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Yıllara sari inşaat ve onarım işlerine ilişkin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ödemeler,</a:t>
            </a: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Kira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ödemeleri, </a:t>
            </a: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Çiftçilere yaptıkları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ödemeler,</a:t>
            </a: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257300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  <a:latin typeface="+mn-lt"/>
              </a:rPr>
              <a:t>Vergiden muaf esnafa yaptıkları </a:t>
            </a:r>
            <a:r>
              <a:rPr lang="tr-TR" altLang="tr-TR" sz="2200" b="1" dirty="0" smtClean="0">
                <a:solidFill>
                  <a:srgbClr val="0070C0"/>
                </a:solidFill>
                <a:latin typeface="+mn-lt"/>
              </a:rPr>
              <a:t>ödemeler,</a:t>
            </a:r>
          </a:p>
          <a:p>
            <a:pPr marL="914400" lvl="2" indent="0" algn="just" eaLnBrk="1" hangingPunct="1">
              <a:spcAft>
                <a:spcPts val="200"/>
              </a:spcAft>
              <a:defRPr/>
            </a:pPr>
            <a:endParaRPr lang="tr-TR" altLang="tr-TR" sz="2200" b="1" dirty="0">
              <a:solidFill>
                <a:srgbClr val="0070C0"/>
              </a:solidFill>
              <a:latin typeface="+mn-lt"/>
            </a:endParaRPr>
          </a:p>
          <a:p>
            <a:pPr marL="179388" lvl="2" indent="0" algn="just" eaLnBrk="1" hangingPunct="1">
              <a:spcAft>
                <a:spcPts val="200"/>
              </a:spcAft>
              <a:defRPr/>
            </a:pPr>
            <a:r>
              <a:rPr lang="tr-TR" altLang="tr-TR" sz="2200" b="1" dirty="0" smtClean="0">
                <a:solidFill>
                  <a:srgbClr val="FF0000"/>
                </a:solidFill>
                <a:latin typeface="+mn-lt"/>
              </a:rPr>
              <a:t>üzerinden</a:t>
            </a:r>
            <a:r>
              <a:rPr lang="tr-TR" altLang="tr-TR" sz="2200" b="1" dirty="0">
                <a:solidFill>
                  <a:srgbClr val="FF0000"/>
                </a:solidFill>
                <a:latin typeface="+mn-lt"/>
              </a:rPr>
              <a:t>, beyan ettikleri stopajları da </a:t>
            </a:r>
            <a:r>
              <a:rPr lang="tr-TR" altLang="tr-TR" sz="2200" b="1" dirty="0" smtClean="0">
                <a:solidFill>
                  <a:srgbClr val="FF0000"/>
                </a:solidFill>
                <a:latin typeface="+mn-lt"/>
              </a:rPr>
              <a:t>artırılabilecek</a:t>
            </a:r>
            <a:r>
              <a:rPr lang="tr-TR" altLang="tr-TR" sz="22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480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0D04707-9989-45BA-8F0C-16DF692746DD}" type="slidenum">
              <a:rPr lang="tr-TR" altLang="tr-TR" sz="1200" smtClean="0">
                <a:latin typeface="+mj-lt"/>
              </a:rPr>
              <a:pPr algn="r" eaLnBrk="1" hangingPunct="1">
                <a:defRPr/>
              </a:pPr>
              <a:t>31</a:t>
            </a:fld>
            <a:endParaRPr lang="tr-TR" altLang="tr-TR" sz="1200" smtClean="0">
              <a:latin typeface="+mj-lt"/>
            </a:endParaRPr>
          </a:p>
        </p:txBody>
      </p:sp>
      <p:graphicFrame>
        <p:nvGraphicFramePr>
          <p:cNvPr id="125957" name="Group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864824520"/>
              </p:ext>
            </p:extLst>
          </p:nvPr>
        </p:nvGraphicFramePr>
        <p:xfrm>
          <a:off x="1016793" y="2198104"/>
          <a:ext cx="7126288" cy="2316840"/>
        </p:xfrm>
        <a:graphic>
          <a:graphicData uri="http://schemas.openxmlformats.org/drawingml/2006/table">
            <a:tbl>
              <a:tblPr/>
              <a:tblGrid>
                <a:gridCol w="2911379"/>
                <a:gridCol w="4214909"/>
              </a:tblGrid>
              <a:tr h="3353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ARTIRIM ORANI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6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5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4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3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5" name="Rectangle 3"/>
          <p:cNvSpPr>
            <a:spLocks noChangeArrowheads="1"/>
          </p:cNvSpPr>
          <p:nvPr/>
        </p:nvSpPr>
        <p:spPr bwMode="auto">
          <a:xfrm>
            <a:off x="755576" y="4958734"/>
            <a:ext cx="7416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just">
              <a:defRPr/>
            </a:pPr>
            <a:r>
              <a:rPr lang="tr-TR" altLang="tr-TR" sz="2100" b="1" dirty="0">
                <a:solidFill>
                  <a:srgbClr val="0070C0"/>
                </a:solidFill>
              </a:rPr>
              <a:t>İlgili</a:t>
            </a:r>
            <a:r>
              <a:rPr lang="tr-TR" altLang="tr-TR" sz="2100" dirty="0">
                <a:solidFill>
                  <a:srgbClr val="0070C0"/>
                </a:solidFill>
              </a:rPr>
              <a:t> </a:t>
            </a:r>
            <a:r>
              <a:rPr lang="tr-TR" altLang="tr-TR" sz="2100" b="1" dirty="0">
                <a:solidFill>
                  <a:srgbClr val="0070C0"/>
                </a:solidFill>
              </a:rPr>
              <a:t>yıllarda muhtasar beyanname vermemiş mükellefler, asgari işçi sayıları ve asgari ücret tutarlarına göre artırım yapabilecek. </a:t>
            </a:r>
          </a:p>
        </p:txBody>
      </p:sp>
      <p:sp>
        <p:nvSpPr>
          <p:cNvPr id="34846" name="Rectangle 26"/>
          <p:cNvSpPr>
            <a:spLocks noChangeArrowheads="1"/>
          </p:cNvSpPr>
          <p:nvPr/>
        </p:nvSpPr>
        <p:spPr bwMode="auto">
          <a:xfrm>
            <a:off x="323528" y="1217781"/>
            <a:ext cx="7848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just">
              <a:defRPr/>
            </a:pPr>
            <a:r>
              <a:rPr lang="tr-TR" altLang="tr-TR" sz="2100" b="1" dirty="0">
                <a:solidFill>
                  <a:srgbClr val="0070C0"/>
                </a:solidFill>
              </a:rPr>
              <a:t>Ücret ödemelerinin yıllık toplamı üzerinden, aşağıda belirtilen oranlarda stopaj artırımı yapılacak</a:t>
            </a:r>
            <a:r>
              <a:rPr lang="tr-TR" altLang="tr-TR" sz="2000" b="1" dirty="0">
                <a:solidFill>
                  <a:srgbClr val="0070C0"/>
                </a:solidFill>
              </a:rPr>
              <a:t>.</a:t>
            </a:r>
          </a:p>
          <a:p>
            <a:pPr lvl="1" algn="just">
              <a:defRPr/>
            </a:pPr>
            <a:endParaRPr lang="tr-TR" altLang="tr-TR" sz="1800" b="1" dirty="0"/>
          </a:p>
        </p:txBody>
      </p:sp>
      <p:sp>
        <p:nvSpPr>
          <p:cNvPr id="2" name="Dikdörtgen 1"/>
          <p:cNvSpPr/>
          <p:nvPr/>
        </p:nvSpPr>
        <p:spPr>
          <a:xfrm>
            <a:off x="2267744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tr-TR" sz="2800" b="1" dirty="0">
                <a:solidFill>
                  <a:srgbClr val="FF0000"/>
                </a:solidFill>
              </a:rPr>
              <a:t>GELİR (STOPAJ) VERGİSİ ARTIRIM ORANI</a:t>
            </a:r>
          </a:p>
        </p:txBody>
      </p:sp>
    </p:spTree>
    <p:extLst>
      <p:ext uri="{BB962C8B-B14F-4D97-AF65-F5344CB8AC3E}">
        <p14:creationId xmlns:p14="http://schemas.microsoft.com/office/powerpoint/2010/main" xmlns="" val="16697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A0B0350-2714-4179-9BCF-CECF5E21D7D5}" type="slidenum">
              <a:rPr lang="tr-TR" altLang="tr-TR" sz="1200" smtClean="0">
                <a:latin typeface="+mj-lt"/>
              </a:rPr>
              <a:pPr algn="r" eaLnBrk="1" hangingPunct="1">
                <a:defRPr/>
              </a:pPr>
              <a:t>32</a:t>
            </a:fld>
            <a:endParaRPr lang="tr-TR" altLang="tr-TR" sz="1200" dirty="0" smtClean="0">
              <a:latin typeface="+mj-lt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88640"/>
            <a:ext cx="6696744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600" b="1" dirty="0" smtClean="0">
                <a:solidFill>
                  <a:srgbClr val="FF0000"/>
                </a:solidFill>
              </a:rPr>
              <a:t>SERBEST MESLEK ve KİRA STOPAJINDA ARTIRIM</a:t>
            </a:r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904849086"/>
              </p:ext>
            </p:extLst>
          </p:nvPr>
        </p:nvGraphicFramePr>
        <p:xfrm>
          <a:off x="971599" y="2487227"/>
          <a:ext cx="7200801" cy="2814126"/>
        </p:xfrm>
        <a:graphic>
          <a:graphicData uri="http://schemas.openxmlformats.org/drawingml/2006/table">
            <a:tbl>
              <a:tblPr/>
              <a:tblGrid>
                <a:gridCol w="2967291"/>
                <a:gridCol w="4233510"/>
              </a:tblGrid>
              <a:tr h="44324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GELİR (STOPAJ) VERGİSİ ARTIRIM ORANI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08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ARTIRIM ORANI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6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5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4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3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9" name="Rectangle 26"/>
          <p:cNvSpPr>
            <a:spLocks noChangeArrowheads="1"/>
          </p:cNvSpPr>
          <p:nvPr/>
        </p:nvSpPr>
        <p:spPr bwMode="auto">
          <a:xfrm>
            <a:off x="107504" y="1268760"/>
            <a:ext cx="806489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just">
              <a:defRPr/>
            </a:pPr>
            <a:r>
              <a:rPr lang="tr-TR" altLang="tr-TR" sz="2100" b="1" dirty="0">
                <a:solidFill>
                  <a:srgbClr val="0070C0"/>
                </a:solidFill>
              </a:rPr>
              <a:t>Serbest meslek ve kira ödemelerine ilişkin gayrisafi tutarların yıllık toplamı üzerinden; aşağıda belirtilen oranlarda stopaj artırımı yapılabilecek.</a:t>
            </a:r>
          </a:p>
        </p:txBody>
      </p:sp>
    </p:spTree>
    <p:extLst>
      <p:ext uri="{BB962C8B-B14F-4D97-AF65-F5344CB8AC3E}">
        <p14:creationId xmlns:p14="http://schemas.microsoft.com/office/powerpoint/2010/main" xmlns="" val="2824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8F10016-BBDD-4BB0-9E10-CA1224C439C0}" type="slidenum">
              <a:rPr lang="tr-TR" altLang="tr-TR" sz="1200">
                <a:latin typeface="Arial Black" pitchFamily="34" charset="0"/>
              </a:rPr>
              <a:pPr algn="r" eaLnBrk="1" hangingPunct="1"/>
              <a:t>33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16632"/>
            <a:ext cx="6766520" cy="7945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600" b="1" dirty="0" smtClean="0">
                <a:solidFill>
                  <a:srgbClr val="FF0000"/>
                </a:solidFill>
              </a:rPr>
              <a:t>YILLARA SARİ İNŞAAT İŞLERİ </a:t>
            </a:r>
            <a:br>
              <a:rPr lang="tr-TR" altLang="tr-TR" sz="2600" b="1" dirty="0" smtClean="0">
                <a:solidFill>
                  <a:srgbClr val="FF0000"/>
                </a:solidFill>
              </a:rPr>
            </a:br>
            <a:r>
              <a:rPr lang="tr-TR" altLang="tr-TR" sz="2600" b="1" dirty="0" smtClean="0">
                <a:solidFill>
                  <a:srgbClr val="FF0000"/>
                </a:solidFill>
              </a:rPr>
              <a:t>STOPAJINDA ARTIRIM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4704"/>
            <a:ext cx="8064896" cy="4226024"/>
          </a:xfrm>
        </p:spPr>
        <p:txBody>
          <a:bodyPr>
            <a:normAutofit/>
          </a:bodyPr>
          <a:lstStyle/>
          <a:p>
            <a:pPr marL="292100" lvl="1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sz="2200" b="1" dirty="0">
              <a:solidFill>
                <a:schemeClr val="accent4"/>
              </a:solidFill>
            </a:endParaRPr>
          </a:p>
          <a:p>
            <a:pPr marL="292100" lvl="1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>Yıllara sari inşaat ve onarım işlerine ilişkin ödemeler</a:t>
            </a:r>
          </a:p>
          <a:p>
            <a:pPr marL="292100" lvl="1"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sz="800" b="1" dirty="0" smtClean="0">
              <a:solidFill>
                <a:srgbClr val="FF0000"/>
              </a:solidFill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Birden fazla </a:t>
            </a:r>
            <a:r>
              <a:rPr lang="tr-TR" altLang="tr-TR" sz="2200" b="1" dirty="0">
                <a:solidFill>
                  <a:srgbClr val="0070C0"/>
                </a:solidFill>
              </a:rPr>
              <a:t>takvim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 yılına yaygın inşaat ve onarım işleri ile uğraşanlara bu işleri ile ilgili olarak yapılan hak ediş ödemelerinden % 1 oranında artırım yapılacak.</a:t>
            </a:r>
          </a:p>
          <a:p>
            <a:pPr marL="281178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tr-TR" altLang="tr-TR" sz="800" b="1" dirty="0" smtClean="0">
              <a:solidFill>
                <a:schemeClr val="tx1"/>
              </a:solidFill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2016 ila 2020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yılları için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artırım oranı</a:t>
            </a:r>
            <a:r>
              <a:rPr lang="tr-TR" altLang="tr-TR" sz="22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200" b="1" dirty="0">
                <a:solidFill>
                  <a:srgbClr val="0070C0"/>
                </a:solidFill>
              </a:rPr>
              <a:t>aynı belirlendi.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933056"/>
            <a:ext cx="5821081" cy="18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2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88641"/>
            <a:ext cx="6876256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>VERGİDEN MUAF ESNAFA YAPILAN ÖDEMELERDE STOPAJ ARTIRIMI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59" y="1340768"/>
            <a:ext cx="7920881" cy="792088"/>
          </a:xfrm>
        </p:spPr>
        <p:txBody>
          <a:bodyPr>
            <a:noAutofit/>
          </a:bodyPr>
          <a:lstStyle/>
          <a:p>
            <a:pPr marL="85725" algn="just" eaLnBrk="1" hangingPunct="1">
              <a:lnSpc>
                <a:spcPct val="80000"/>
              </a:lnSpc>
            </a:pPr>
            <a:r>
              <a:rPr lang="tr-TR" altLang="tr-TR" sz="2000" b="1" dirty="0" smtClean="0">
                <a:solidFill>
                  <a:srgbClr val="0070C0"/>
                </a:solidFill>
              </a:rPr>
              <a:t>Esnaf muaflığı kapsamında bulunanlara yapılan ödemeler üzerinden, ilgili yıllarda geçerli olan </a:t>
            </a:r>
            <a:r>
              <a:rPr lang="tr-TR" altLang="tr-TR" sz="2000" b="1" dirty="0" err="1" smtClean="0">
                <a:solidFill>
                  <a:srgbClr val="0070C0"/>
                </a:solidFill>
              </a:rPr>
              <a:t>tevkifat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 oranının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1/4’ü oranında artırım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yapılacak.</a:t>
            </a:r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755232132"/>
              </p:ext>
            </p:extLst>
          </p:nvPr>
        </p:nvGraphicFramePr>
        <p:xfrm>
          <a:off x="611560" y="2492896"/>
          <a:ext cx="7920881" cy="2952368"/>
        </p:xfrm>
        <a:graphic>
          <a:graphicData uri="http://schemas.openxmlformats.org/drawingml/2006/table">
            <a:tbl>
              <a:tblPr/>
              <a:tblGrid>
                <a:gridCol w="1119964"/>
                <a:gridCol w="2400428"/>
                <a:gridCol w="2321060"/>
                <a:gridCol w="2079429"/>
              </a:tblGrid>
              <a:tr h="1082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Yıllar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İmalata ilişkin hizmet bedeli, hurda alımlarına ilişkin ödemeler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altLang="tr-TR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94/13-(a) ve (b)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Diğer mal alımlarına ilişkin ödemeler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94/13-(c)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Diğer hizmet alımlarına ilişkin yapılan ödemeler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94/13-(d)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9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9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90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44624"/>
            <a:ext cx="6768752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ZİRAİ MAHSUL VE HİZMETLER İÇİN ÇİFTÇİLERE YAPILAN</a:t>
            </a:r>
            <a:br>
              <a:rPr lang="tr-TR" altLang="tr-TR" sz="2200" b="1" dirty="0" smtClean="0">
                <a:solidFill>
                  <a:srgbClr val="FF0000"/>
                </a:solidFill>
              </a:rPr>
            </a:br>
            <a:r>
              <a:rPr lang="tr-TR" altLang="tr-TR" sz="2200" b="1" dirty="0" smtClean="0">
                <a:solidFill>
                  <a:srgbClr val="FF0000"/>
                </a:solidFill>
              </a:rPr>
              <a:t>ÖDEMELERDE STOPAJ ARTIRIMI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96752"/>
            <a:ext cx="7848872" cy="648072"/>
          </a:xfrm>
        </p:spPr>
        <p:txBody>
          <a:bodyPr>
            <a:noAutofit/>
          </a:bodyPr>
          <a:lstStyle/>
          <a:p>
            <a:pPr marL="85725" algn="just" eaLnBrk="1" hangingPunct="1">
              <a:lnSpc>
                <a:spcPct val="80000"/>
              </a:lnSpc>
            </a:pPr>
            <a:r>
              <a:rPr lang="tr-TR" altLang="tr-TR" sz="2000" b="1" dirty="0" smtClean="0">
                <a:solidFill>
                  <a:srgbClr val="0070C0"/>
                </a:solidFill>
              </a:rPr>
              <a:t>Zirai mahsul ve hizmetler için çiftçilere yapılan ödemeler üzerinden ilgili yıllarda geçerli olan tevkifat oranının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1/4’ü oranında artırım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yapılacak.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578055"/>
              </p:ext>
            </p:extLst>
          </p:nvPr>
        </p:nvGraphicFramePr>
        <p:xfrm>
          <a:off x="323528" y="1845980"/>
          <a:ext cx="8579297" cy="404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285"/>
                <a:gridCol w="1848200"/>
                <a:gridCol w="1912740"/>
                <a:gridCol w="2431018"/>
                <a:gridCol w="1663054"/>
              </a:tblGrid>
              <a:tr h="1629733"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Yıllar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Borsaya tescilli </a:t>
                      </a:r>
                      <a:r>
                        <a:rPr lang="tr-TR" sz="1400" u="sng" dirty="0">
                          <a:effectLst/>
                        </a:rPr>
                        <a:t>hayvanlar ve bunların mahsulleri ile kara ve su avcılığı mahsulleri alımı için </a:t>
                      </a:r>
                      <a:r>
                        <a:rPr lang="tr-TR" sz="1400" dirty="0">
                          <a:effectLst/>
                        </a:rPr>
                        <a:t>yapılan ödemeler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Borsaya tescilli olmayan h</a:t>
                      </a:r>
                      <a:r>
                        <a:rPr lang="tr-TR" sz="1400" u="sng" dirty="0">
                          <a:effectLst/>
                        </a:rPr>
                        <a:t>ayvanlar ve bunların mahsulleri ile kara ve su avcılığı mahsulleri alımı için </a:t>
                      </a:r>
                      <a:r>
                        <a:rPr lang="tr-TR" sz="1400" dirty="0">
                          <a:effectLst/>
                        </a:rPr>
                        <a:t>yapılan ödemeler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tx1"/>
                          </a:solidFill>
                          <a:effectLst/>
                        </a:rPr>
                        <a:t>Borsaya tescilli olan diğer zirai mahsullerin 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alımına ve Orman idaresine veya orman idaresine karşı taahhütte bulunan kurumlara yapılan ormanların ağaçlandırılması, bakımı, kesimi, ürünlerin toplanması, taşınması ve benzeri hizmetler için yapılan ödemeler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tx1"/>
                          </a:solidFill>
                          <a:effectLst/>
                        </a:rPr>
                        <a:t>Borsaya tescilli olmayan diğer  zirai mahsullerin 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</a:rPr>
                        <a:t>alımına ve diğer zirai hizmetlere ilişkin yapılan ödemeler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0,25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1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0,25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1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0,25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0,50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1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2035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2019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0,25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0,50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1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452">
                <a:tc>
                  <a:txBody>
                    <a:bodyPr/>
                    <a:lstStyle/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2020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% 0,25</a:t>
                      </a:r>
                      <a:endParaRPr lang="tr-T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/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0,50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% 1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7" y="116633"/>
            <a:ext cx="7033659" cy="6480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KATMA DEĞER VERGİSİ ARTIRIMI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E8650-FB00-4485-9DBB-985072092006}" type="slidenum">
              <a:rPr lang="tr-TR" altLang="tr-TR" sz="1200" smtClean="0">
                <a:latin typeface="Arial Black" pitchFamily="34" charset="0"/>
              </a:rPr>
              <a:pPr eaLnBrk="1" hangingPunct="1"/>
              <a:t>36</a:t>
            </a:fld>
            <a:endParaRPr lang="tr-TR" altLang="tr-TR" sz="1200" smtClean="0">
              <a:latin typeface="Arial Black" pitchFamily="34" charset="0"/>
            </a:endParaRPr>
          </a:p>
        </p:txBody>
      </p:sp>
      <p:sp>
        <p:nvSpPr>
          <p:cNvPr id="17435" name="Rectangle 125"/>
          <p:cNvSpPr>
            <a:spLocks noChangeArrowheads="1"/>
          </p:cNvSpPr>
          <p:nvPr/>
        </p:nvSpPr>
        <p:spPr bwMode="auto">
          <a:xfrm>
            <a:off x="251520" y="971383"/>
            <a:ext cx="8712968" cy="52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5725" lvl="1" algn="just" eaLnBrk="1" hangingPunct="1">
              <a:defRPr/>
            </a:pPr>
            <a:r>
              <a:rPr lang="tr-TR" altLang="tr-TR" sz="2000" b="1" dirty="0" smtClean="0">
                <a:solidFill>
                  <a:srgbClr val="FF0000"/>
                </a:solidFill>
                <a:latin typeface="+mn-lt"/>
              </a:rPr>
              <a:t>KDV mükellefleri;</a:t>
            </a:r>
          </a:p>
          <a:p>
            <a:pPr marL="85725" lvl="1" algn="just" eaLnBrk="1" hangingPunct="1">
              <a:defRPr/>
            </a:pPr>
            <a:endParaRPr lang="tr-TR" altLang="tr-TR" sz="1000" b="1" dirty="0">
              <a:solidFill>
                <a:srgbClr val="C00000"/>
              </a:solidFill>
              <a:latin typeface="+mn-lt"/>
            </a:endParaRPr>
          </a:p>
          <a:p>
            <a:pPr marL="428625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Her bir vergilendirme dönemine ilişkin olarak verdikleri beyannamelerinde yer alan </a:t>
            </a:r>
            <a:r>
              <a:rPr lang="tr-TR" altLang="tr-TR" sz="2000" b="1" dirty="0">
                <a:solidFill>
                  <a:srgbClr val="FF0000"/>
                </a:solidFill>
                <a:latin typeface="+mn-lt"/>
              </a:rPr>
              <a:t>hesaplanan katma değer vergisinin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yıllık toplamı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üzerinden;</a:t>
            </a:r>
          </a:p>
          <a:p>
            <a:pPr marL="85725" lvl="1" algn="just" eaLnBrk="1" hangingPunct="1">
              <a:defRPr/>
            </a:pPr>
            <a:endParaRPr lang="tr-TR" altLang="tr-TR" b="1" dirty="0">
              <a:solidFill>
                <a:srgbClr val="0070C0"/>
              </a:solidFill>
              <a:latin typeface="+mn-lt"/>
            </a:endParaRP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2016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yılı için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% 3 </a:t>
            </a:r>
            <a:endParaRPr lang="tr-TR" altLang="tr-TR" sz="2000" b="1" dirty="0">
              <a:solidFill>
                <a:srgbClr val="0070C0"/>
              </a:solidFill>
              <a:latin typeface="+mn-lt"/>
            </a:endParaRP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2017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yılı için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% 3</a:t>
            </a:r>
            <a:endParaRPr lang="tr-TR" altLang="tr-TR" sz="2000" b="1" dirty="0">
              <a:solidFill>
                <a:srgbClr val="0070C0"/>
              </a:solidFill>
              <a:latin typeface="+mn-lt"/>
            </a:endParaRP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2018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yılı için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% 2,5</a:t>
            </a:r>
            <a:endParaRPr lang="tr-TR" altLang="tr-TR" sz="2000" b="1" dirty="0">
              <a:solidFill>
                <a:srgbClr val="0070C0"/>
              </a:solidFill>
              <a:latin typeface="+mn-lt"/>
            </a:endParaRP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2019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yılı için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% 2</a:t>
            </a:r>
            <a:endParaRPr lang="tr-TR" altLang="tr-TR" sz="2000" b="1" dirty="0">
              <a:solidFill>
                <a:srgbClr val="0070C0"/>
              </a:solidFill>
              <a:latin typeface="+mn-lt"/>
            </a:endParaRP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2020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yılı için </a:t>
            </a: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% 2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oranlarında </a:t>
            </a:r>
            <a:endParaRPr lang="tr-TR" altLang="tr-TR" sz="2000" b="1" dirty="0" smtClean="0">
              <a:solidFill>
                <a:srgbClr val="0070C0"/>
              </a:solidFill>
              <a:latin typeface="+mn-lt"/>
            </a:endParaRPr>
          </a:p>
          <a:p>
            <a:pPr marL="446088" lvl="2" indent="0" algn="just" eaLnBrk="1" hangingPunct="1">
              <a:spcAft>
                <a:spcPts val="200"/>
              </a:spcAft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n-lt"/>
              </a:rPr>
              <a:t>katma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değer vergisi artırımı yapacaklar.</a:t>
            </a:r>
          </a:p>
          <a:p>
            <a:pPr marL="771525" lvl="2" indent="0" algn="just" eaLnBrk="1" hangingPunct="1">
              <a:defRPr/>
            </a:pPr>
            <a:endParaRPr lang="tr-TR" altLang="tr-TR" sz="1000" b="1" dirty="0">
              <a:latin typeface="+mn-lt"/>
            </a:endParaRPr>
          </a:p>
          <a:p>
            <a:pPr marL="428625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Artırımın </a:t>
            </a:r>
            <a:r>
              <a:rPr lang="tr-TR" altLang="tr-TR" sz="2000" b="1" dirty="0">
                <a:solidFill>
                  <a:srgbClr val="FF0000"/>
                </a:solidFill>
                <a:latin typeface="+mn-lt"/>
              </a:rPr>
              <a:t>yıllık</a:t>
            </a:r>
            <a:r>
              <a:rPr lang="tr-TR" altLang="tr-TR" sz="2000" b="1" dirty="0">
                <a:latin typeface="+mn-lt"/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yapılması gereklidir.</a:t>
            </a:r>
          </a:p>
          <a:p>
            <a:pPr marL="85725" lvl="1" algn="just" eaLnBrk="1" hangingPunct="1">
              <a:defRPr/>
            </a:pPr>
            <a:endParaRPr lang="tr-TR" altLang="tr-TR" sz="1000" b="1" dirty="0">
              <a:latin typeface="+mn-lt"/>
            </a:endParaRPr>
          </a:p>
          <a:p>
            <a:pPr marL="428625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İlgili yıllarda katma değer vergisi </a:t>
            </a:r>
            <a:r>
              <a:rPr lang="tr-TR" altLang="tr-TR" sz="2000" b="1" dirty="0">
                <a:solidFill>
                  <a:srgbClr val="FF0000"/>
                </a:solidFill>
                <a:latin typeface="+mn-lt"/>
              </a:rPr>
              <a:t>beyannamesi vermemiş 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mükellefler; </a:t>
            </a: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gelir/kurumlar vergisi açısından matrah artırımında bulunacak </a:t>
            </a:r>
          </a:p>
          <a:p>
            <a:pPr marL="1114425" lvl="2" indent="-342900" algn="just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artırılan matrahlar üzerinden % 18 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</a:rPr>
              <a:t>oranında</a:t>
            </a:r>
            <a:r>
              <a:rPr lang="tr-TR" altLang="tr-TR" sz="2000" b="1" dirty="0">
                <a:solidFill>
                  <a:srgbClr val="0070C0"/>
                </a:solidFill>
                <a:latin typeface="+mn-lt"/>
              </a:rPr>
              <a:t> katma değer vergisi ödeyerek maddeden yararlanacak.</a:t>
            </a:r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6012160" y="2276872"/>
            <a:ext cx="2088232" cy="172819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ntique Olive CompactPS" panose="020B0904030504030204" pitchFamily="34" charset="0"/>
              </a:rPr>
              <a:t>+KDV </a:t>
            </a:r>
            <a:endParaRPr lang="tr-TR" sz="3200" dirty="0">
              <a:latin typeface="Antique Olive CompactPS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3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CDAF3E-C272-4C0A-BB30-CA48DE713CA9}" type="slidenum">
              <a:rPr lang="tr-TR" altLang="tr-TR" sz="1200">
                <a:latin typeface="Arial Black" pitchFamily="34" charset="0"/>
              </a:rPr>
              <a:pPr algn="r" eaLnBrk="1" hangingPunct="1"/>
              <a:t>37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6873" y="116632"/>
            <a:ext cx="7124328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500" b="1" dirty="0" smtClean="0">
                <a:solidFill>
                  <a:srgbClr val="FF0000"/>
                </a:solidFill>
              </a:rPr>
              <a:t>MATRAH ve VERGİ ARTIRIMINA İLİŞKİN ORTAK HÜKÜMLER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556792"/>
            <a:ext cx="8496944" cy="4320480"/>
          </a:xfrm>
        </p:spPr>
        <p:txBody>
          <a:bodyPr>
            <a:noAutofit/>
          </a:bodyPr>
          <a:lstStyle/>
          <a:p>
            <a:pPr marL="428625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Matrah/vergi artırımı üzerinden hesaplanan vergiler, </a:t>
            </a:r>
          </a:p>
          <a:p>
            <a:pPr marL="428625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>İlk taksit Eylül/2021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ayından başlamak üzere azami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6 eşit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taksitte ödenebilecek. </a:t>
            </a:r>
            <a:endParaRPr lang="tr-TR" altLang="tr-TR" sz="2400" b="1" dirty="0">
              <a:solidFill>
                <a:srgbClr val="0070C0"/>
              </a:solidFill>
            </a:endParaRPr>
          </a:p>
          <a:p>
            <a:pPr marL="428625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Taksitler Kanunda öngörülen süre ve şekilde ödenmediği takdirde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gecikme zammıyla tahsil edilecek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.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İncelenmeme ve tarhiyata muhatap olmama imkanından yararlanılmayacak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.</a:t>
            </a:r>
            <a:endParaRPr lang="tr-TR" altLang="tr-TR" sz="1000" b="1" dirty="0" smtClean="0">
              <a:solidFill>
                <a:schemeClr val="tx1"/>
              </a:solidFill>
            </a:endParaRPr>
          </a:p>
          <a:p>
            <a:pPr marL="428625" indent="-3429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Matrah/vergi artırımında bulunan mükellefler hakkında bu Kanundan önce başlanılmış incelemelerin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2/8/2021 tarihine kadar </a:t>
            </a:r>
            <a:r>
              <a:rPr lang="tr-TR" altLang="tr-TR" sz="2400" b="1" dirty="0">
                <a:solidFill>
                  <a:srgbClr val="0070C0"/>
                </a:solidFill>
              </a:rPr>
              <a:t>bitirilmemesi halinde bu işlemlere devam edilmeyecek.</a:t>
            </a:r>
          </a:p>
        </p:txBody>
      </p:sp>
    </p:spTree>
    <p:extLst>
      <p:ext uri="{BB962C8B-B14F-4D97-AF65-F5344CB8AC3E}">
        <p14:creationId xmlns:p14="http://schemas.microsoft.com/office/powerpoint/2010/main" xmlns="" val="42302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CDAF3E-C272-4C0A-BB30-CA48DE713CA9}" type="slidenum">
              <a:rPr lang="tr-TR" altLang="tr-TR" sz="1200">
                <a:latin typeface="Arial Black" pitchFamily="34" charset="0"/>
              </a:rPr>
              <a:pPr algn="r" eaLnBrk="1" hangingPunct="1"/>
              <a:t>38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6873" y="116632"/>
            <a:ext cx="7124328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500" b="1" dirty="0" smtClean="0">
                <a:solidFill>
                  <a:srgbClr val="FF0000"/>
                </a:solidFill>
              </a:rPr>
              <a:t>MATRAH ve VERGİ ARTIRIMINA İLİŞKİN ORTAK HÜKÜMLER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8568952" cy="5352256"/>
          </a:xfrm>
        </p:spPr>
        <p:txBody>
          <a:bodyPr>
            <a:noAutofit/>
          </a:bodyPr>
          <a:lstStyle/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altLang="tr-TR" sz="2400" b="1" dirty="0" smtClean="0">
              <a:solidFill>
                <a:srgbClr val="0070C0"/>
              </a:solidFill>
            </a:endParaRPr>
          </a:p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Matrah/vergi </a:t>
            </a:r>
            <a:r>
              <a:rPr lang="tr-TR" altLang="tr-TR" sz="2400" b="1" dirty="0">
                <a:solidFill>
                  <a:srgbClr val="0070C0"/>
                </a:solidFill>
              </a:rPr>
              <a:t>artırımdan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yararlanamayacaklar;</a:t>
            </a:r>
          </a:p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altLang="tr-TR" sz="500" b="1" dirty="0" smtClean="0">
              <a:solidFill>
                <a:srgbClr val="FF0000"/>
              </a:solidFill>
            </a:endParaRPr>
          </a:p>
          <a:p>
            <a:pPr marL="361950" indent="-276225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sz="1000" b="1" dirty="0" smtClean="0">
              <a:solidFill>
                <a:schemeClr val="tx1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Defter, kayıt ve belgeleri yok edenler </a:t>
            </a:r>
            <a:endParaRPr lang="tr-TR" altLang="tr-TR" sz="2000" b="1" dirty="0" smtClean="0">
              <a:solidFill>
                <a:srgbClr val="0070C0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Defter </a:t>
            </a:r>
            <a:r>
              <a:rPr lang="tr-TR" altLang="tr-TR" sz="2000" b="1" dirty="0">
                <a:solidFill>
                  <a:srgbClr val="0070C0"/>
                </a:solidFill>
              </a:rPr>
              <a:t>sahifelerini yok ederek yerine başka yapraklar koyanlar veya hiç yaprak koymayanlar </a:t>
            </a:r>
            <a:endParaRPr lang="tr-TR" altLang="tr-TR" sz="2000" b="1" dirty="0" smtClean="0">
              <a:solidFill>
                <a:srgbClr val="0070C0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Belgelerin </a:t>
            </a:r>
            <a:r>
              <a:rPr lang="tr-TR" altLang="tr-TR" sz="2000" b="1" dirty="0">
                <a:solidFill>
                  <a:srgbClr val="0070C0"/>
                </a:solidFill>
              </a:rPr>
              <a:t>asıl veya suretlerini tamamen veya kısmen sahte olarak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düzenleyenler</a:t>
            </a:r>
          </a:p>
          <a:p>
            <a:pPr marL="969963" indent="-6111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Terör suçundan hüküm giyenler </a:t>
            </a:r>
          </a:p>
          <a:p>
            <a:pPr marL="969963" indent="-6111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Milli güvenliğe karşı işlenen suçlar nedeniyle haklarında soruşturma ve kovuşturmalar kapsamında vergi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incelemesi yapılması, terörün </a:t>
            </a:r>
            <a:r>
              <a:rPr lang="tr-TR" altLang="tr-TR" sz="2000" b="1" dirty="0">
                <a:solidFill>
                  <a:srgbClr val="0070C0"/>
                </a:solidFill>
              </a:rPr>
              <a:t>finansmanı suçu veya aklama suçu kapsamında inceleme ve araştırma yapılması talep edilenler</a:t>
            </a:r>
          </a:p>
          <a:p>
            <a:pPr marL="896938" indent="-269875" algn="just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tr-TR" altLang="tr-TR" sz="2400" b="1" dirty="0">
              <a:solidFill>
                <a:srgbClr val="0070C0"/>
              </a:solidFill>
            </a:endParaRPr>
          </a:p>
          <a:p>
            <a:pPr marL="896938" indent="-269875" algn="just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tr-TR" altLang="tr-T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CDAF3E-C272-4C0A-BB30-CA48DE713CA9}" type="slidenum">
              <a:rPr lang="tr-TR" altLang="tr-TR" sz="1200">
                <a:latin typeface="Arial Black" pitchFamily="34" charset="0"/>
              </a:rPr>
              <a:pPr algn="r" eaLnBrk="1" hangingPunct="1"/>
              <a:t>39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6873" y="116632"/>
            <a:ext cx="7124328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500" b="1" dirty="0" smtClean="0">
                <a:solidFill>
                  <a:srgbClr val="FF0000"/>
                </a:solidFill>
              </a:rPr>
              <a:t>MATRAH ve VERGİ ARTIRIMINA İLİŞKİN ORTAK HÜKÜMLER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412776"/>
            <a:ext cx="8640960" cy="5580856"/>
          </a:xfrm>
        </p:spPr>
        <p:txBody>
          <a:bodyPr>
            <a:noAutofit/>
          </a:bodyPr>
          <a:lstStyle/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tabLst>
                <a:tab pos="893763" algn="l"/>
              </a:tabLst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9/6/2021 tarihi itibarıyla haklarında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;</a:t>
            </a: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tabLst>
                <a:tab pos="893763" algn="l"/>
              </a:tabLst>
              <a:defRPr/>
            </a:pPr>
            <a:r>
              <a:rPr lang="tr-TR" altLang="tr-TR" sz="800" b="1" dirty="0" smtClean="0">
                <a:solidFill>
                  <a:srgbClr val="0070C0"/>
                </a:solidFill>
              </a:rPr>
              <a:t>	</a:t>
            </a:r>
          </a:p>
          <a:p>
            <a:pPr marL="969963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Defter</a:t>
            </a:r>
            <a:r>
              <a:rPr lang="tr-TR" altLang="tr-TR" sz="2000" b="1" dirty="0">
                <a:solidFill>
                  <a:srgbClr val="0070C0"/>
                </a:solidFill>
              </a:rPr>
              <a:t>, kayıt ve belgeleri yok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etme</a:t>
            </a:r>
          </a:p>
          <a:p>
            <a:pPr marL="969963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Defter sahifelerini yok ederek yerine başka yapraklar koyma veya hiç yaprak koymama</a:t>
            </a:r>
          </a:p>
          <a:p>
            <a:pPr marL="969963" indent="-342900" algn="just" eaLnBrk="1" fontAlgn="auto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Belgelerin </a:t>
            </a:r>
            <a:r>
              <a:rPr lang="tr-TR" altLang="tr-TR" sz="2000" b="1" dirty="0">
                <a:solidFill>
                  <a:srgbClr val="0070C0"/>
                </a:solidFill>
              </a:rPr>
              <a:t>asıl veya suretlerini tamamen veya kısmen sahte olarak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düzenleme</a:t>
            </a: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tabLst>
                <a:tab pos="893763" algn="l"/>
              </a:tabLst>
              <a:defRPr/>
            </a:pPr>
            <a:endParaRPr lang="tr-TR" altLang="tr-TR" sz="800" b="1" dirty="0" smtClean="0">
              <a:solidFill>
                <a:srgbClr val="0070C0"/>
              </a:solidFill>
            </a:endParaRP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f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iillerinden hareketle vergi incelemesi devam edenlerin, diğer mükellefler gibi,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Kanunda belirtilen süre ve öngörülen şekilde matrah veya vergi artırımında bulunmaları durumunda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, söz konusu vergi incelemesi tamamlanana kadar bu artırımlara ilişkin tahakkuk işlemleri bekletilecek.</a:t>
            </a: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endParaRPr lang="tr-TR" altLang="tr-TR" sz="800" b="1" dirty="0" smtClean="0">
              <a:solidFill>
                <a:srgbClr val="0070C0"/>
              </a:solidFill>
            </a:endParaRP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Söz konusu inceleme neticesinde </a:t>
            </a:r>
            <a:r>
              <a:rPr lang="tr-TR" altLang="tr-TR" sz="2000" b="1" dirty="0">
                <a:solidFill>
                  <a:srgbClr val="0070C0"/>
                </a:solidFill>
              </a:rPr>
              <a:t>bu fiillerin varlığı tespit edilmezse,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mükellefler bu durumdan haberdar edilecek ve </a:t>
            </a:r>
            <a:r>
              <a:rPr lang="tr-TR" altLang="tr-TR" sz="2000" b="1" dirty="0">
                <a:solidFill>
                  <a:srgbClr val="0070C0"/>
                </a:solidFill>
              </a:rPr>
              <a:t>artırıma istinaden hesaplanan vergileri ödemeleri durumunda matrah ve vergi artırımı hükümlerinden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yararlanılabilecek.</a:t>
            </a:r>
            <a:endParaRPr lang="tr-TR" alt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6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4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13656"/>
            <a:ext cx="5184576" cy="4907632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sz="1800" b="1" dirty="0" smtClean="0">
              <a:solidFill>
                <a:srgbClr val="FF0000"/>
              </a:solidFill>
            </a:endParaRP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Hazine ve Maliye Bakanlığına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Ticaret Bakanlığına (Gümrük)</a:t>
            </a:r>
          </a:p>
          <a:p>
            <a:pPr marL="697230" lvl="1" indent="-28575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rgbClr val="0070C0"/>
                </a:solidFill>
              </a:rPr>
              <a:t>Çevre ve Şehircilik Bakanlığına (Milli Emlak</a:t>
            </a:r>
            <a:r>
              <a:rPr lang="tr-TR" sz="1800" b="1" dirty="0" smtClean="0">
                <a:solidFill>
                  <a:srgbClr val="0070C0"/>
                </a:solidFill>
              </a:rPr>
              <a:t>)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Sosyal Güvenlik Kurumuna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İl Özel İdarelerine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Belediyelere</a:t>
            </a:r>
          </a:p>
          <a:p>
            <a:pPr marL="697230" lvl="1" indent="-28575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err="1" smtClean="0">
                <a:solidFill>
                  <a:srgbClr val="0070C0"/>
                </a:solidFill>
              </a:rPr>
              <a:t>YİKOB’lara</a:t>
            </a:r>
            <a:r>
              <a:rPr lang="tr-TR" sz="1800" b="1" dirty="0" smtClean="0">
                <a:solidFill>
                  <a:srgbClr val="0070C0"/>
                </a:solidFill>
              </a:rPr>
              <a:t> </a:t>
            </a:r>
            <a:endParaRPr lang="tr-TR" sz="1800" b="1" dirty="0">
              <a:solidFill>
                <a:srgbClr val="0070C0"/>
              </a:solidFill>
            </a:endParaRPr>
          </a:p>
          <a:p>
            <a:pPr marL="742950" lvl="1" indent="-28575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900" b="1" dirty="0" smtClean="0">
              <a:solidFill>
                <a:schemeClr val="tx1"/>
              </a:solidFill>
            </a:endParaRP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chemeClr val="tx1"/>
                </a:solidFill>
              </a:rPr>
              <a:t>TOBB</a:t>
            </a:r>
            <a:r>
              <a:rPr lang="tr-TR" sz="1800" b="1" dirty="0">
                <a:solidFill>
                  <a:schemeClr val="tx1"/>
                </a:solidFill>
              </a:rPr>
              <a:t>, </a:t>
            </a:r>
            <a:r>
              <a:rPr lang="tr-TR" sz="1800" b="1" dirty="0" smtClean="0">
                <a:solidFill>
                  <a:schemeClr val="tx1"/>
                </a:solidFill>
              </a:rPr>
              <a:t>TESK, </a:t>
            </a:r>
            <a:r>
              <a:rPr lang="tr-TR" sz="1800" b="1" dirty="0">
                <a:solidFill>
                  <a:schemeClr val="tx1"/>
                </a:solidFill>
              </a:rPr>
              <a:t>TÜRMOB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chemeClr val="tx1"/>
                </a:solidFill>
              </a:rPr>
              <a:t>Türkiye Barolar 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Türk Mühendis ve Mimar Odaları </a:t>
            </a:r>
            <a:r>
              <a:rPr lang="tr-TR" sz="1800" b="1" dirty="0" smtClean="0">
                <a:solidFill>
                  <a:schemeClr val="tx1"/>
                </a:solidFill>
              </a:rPr>
              <a:t>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 smtClean="0">
                <a:solidFill>
                  <a:schemeClr val="tx1"/>
                </a:solidFill>
              </a:rPr>
              <a:t>Türk Tabipler 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Türk Diş Hekimleri </a:t>
            </a:r>
            <a:r>
              <a:rPr lang="tr-TR" sz="1800" b="1" dirty="0" smtClean="0">
                <a:solidFill>
                  <a:schemeClr val="tx1"/>
                </a:solidFill>
              </a:rPr>
              <a:t>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800" b="1" dirty="0">
                <a:solidFill>
                  <a:schemeClr val="tx1"/>
                </a:solidFill>
              </a:rPr>
              <a:t>Türk </a:t>
            </a:r>
            <a:r>
              <a:rPr lang="tr-TR" sz="1800" b="1" dirty="0" smtClean="0">
                <a:solidFill>
                  <a:schemeClr val="tx1"/>
                </a:solidFill>
              </a:rPr>
              <a:t>Veteriner Hekimleri Birliğine</a:t>
            </a:r>
            <a:endParaRPr lang="tr-TR" sz="1800" b="1" dirty="0">
              <a:solidFill>
                <a:schemeClr val="tx1"/>
              </a:solidFill>
            </a:endParaRPr>
          </a:p>
          <a:p>
            <a:pPr marL="457200" lvl="1" indent="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24203" y="335873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olan borçlar Kanun kapsamında </a:t>
            </a:r>
            <a:r>
              <a:rPr lang="tr-TR" b="1" dirty="0" smtClean="0"/>
              <a:t>yapılandırılacak</a:t>
            </a:r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4862183" y="1522528"/>
            <a:ext cx="936104" cy="43547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882869" y="210706"/>
            <a:ext cx="33418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ALACAKLI İDARELER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9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3849448-C8FC-4DE3-B94E-2AB63BEC38E8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40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-27384"/>
            <a:ext cx="7052320" cy="6480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/>
            </a:r>
            <a:br>
              <a:rPr lang="tr-TR" altLang="tr-TR" sz="2400" b="1" dirty="0" smtClean="0">
                <a:solidFill>
                  <a:srgbClr val="FF0000"/>
                </a:solidFill>
              </a:rPr>
            </a:br>
            <a:r>
              <a:rPr lang="tr-TR" altLang="tr-TR" sz="2400" b="1" dirty="0" smtClean="0">
                <a:solidFill>
                  <a:srgbClr val="FF0000"/>
                </a:solidFill>
              </a:rPr>
              <a:t>İŞLETMEDE BULUNDUĞU HALDE KAYITLARDA </a:t>
            </a:r>
            <a:br>
              <a:rPr lang="tr-TR" altLang="tr-TR" sz="2400" b="1" dirty="0" smtClean="0">
                <a:solidFill>
                  <a:srgbClr val="FF0000"/>
                </a:solidFill>
              </a:rPr>
            </a:br>
            <a:r>
              <a:rPr lang="tr-TR" altLang="tr-TR" sz="2400" b="1" dirty="0" smtClean="0">
                <a:solidFill>
                  <a:srgbClr val="FF0000"/>
                </a:solidFill>
              </a:rPr>
              <a:t>YER ALMAYAN KIYMETLER </a:t>
            </a:r>
            <a:r>
              <a:rPr lang="tr-TR" altLang="tr-TR" sz="2400" b="1" dirty="0" smtClean="0">
                <a:solidFill>
                  <a:srgbClr val="92D050"/>
                </a:solidFill>
              </a:rPr>
              <a:t>- 1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556792"/>
            <a:ext cx="8064896" cy="4248472"/>
          </a:xfrm>
        </p:spPr>
        <p:txBody>
          <a:bodyPr>
            <a:noAutofit/>
          </a:bodyPr>
          <a:lstStyle/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Kayıtlarda yer almayan </a:t>
            </a:r>
            <a:r>
              <a:rPr lang="tr-TR" altLang="tr-TR" sz="2200" b="1" dirty="0">
                <a:solidFill>
                  <a:srgbClr val="FF0000"/>
                </a:solidFill>
              </a:rPr>
              <a:t>emtia, makine, teçhizat ve demirbaşların </a:t>
            </a:r>
            <a:r>
              <a:rPr lang="tr-TR" altLang="tr-TR" sz="2200" b="1" dirty="0">
                <a:solidFill>
                  <a:srgbClr val="0070C0"/>
                </a:solidFill>
              </a:rPr>
              <a:t>deftere kaydına imkan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vermektedir. Bu kıymetler için envanter listesi hazırlanır.</a:t>
            </a:r>
            <a:endParaRPr lang="tr-TR" altLang="tr-TR" sz="2200" b="1" dirty="0">
              <a:solidFill>
                <a:srgbClr val="0070C0"/>
              </a:solidFill>
            </a:endParaRPr>
          </a:p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754380" lvl="1" indent="-3429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Makine, teçhizat, demirbaş ve </a:t>
            </a:r>
            <a:r>
              <a:rPr lang="tr-TR" altLang="tr-TR" sz="2200" b="1" dirty="0" err="1">
                <a:solidFill>
                  <a:srgbClr val="0070C0"/>
                </a:solidFill>
              </a:rPr>
              <a:t>emtiaların</a:t>
            </a:r>
            <a:r>
              <a:rPr lang="tr-TR" altLang="tr-TR" sz="2200" b="1" dirty="0">
                <a:solidFill>
                  <a:srgbClr val="0070C0"/>
                </a:solidFill>
              </a:rPr>
              <a:t> rayiç bedeli üzerinden tabi olduğu </a:t>
            </a:r>
            <a:r>
              <a:rPr lang="tr-TR" altLang="tr-TR" sz="2200" b="1" dirty="0">
                <a:solidFill>
                  <a:srgbClr val="FF0000"/>
                </a:solidFill>
              </a:rPr>
              <a:t>KDV oranlarının yarısı oranında</a:t>
            </a:r>
            <a:r>
              <a:rPr lang="tr-TR" altLang="tr-TR" sz="2200" b="1" dirty="0">
                <a:solidFill>
                  <a:srgbClr val="0070C0"/>
                </a:solidFill>
              </a:rPr>
              <a:t>,</a:t>
            </a:r>
          </a:p>
          <a:p>
            <a:pPr marL="411480" lvl="1" algn="just">
              <a:lnSpc>
                <a:spcPct val="80000"/>
              </a:lnSpc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754380" lvl="1" indent="-3429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Teslimleri KDV’den istisna bulunan basılı kitap ve süreli yayınların rayiç bedeli üzerinden </a:t>
            </a:r>
            <a:r>
              <a:rPr lang="tr-TR" altLang="tr-TR" sz="2200" b="1" dirty="0">
                <a:solidFill>
                  <a:srgbClr val="FF0000"/>
                </a:solidFill>
              </a:rPr>
              <a:t>%4</a:t>
            </a:r>
            <a:r>
              <a:rPr lang="tr-TR" altLang="tr-TR" sz="2200" b="1" dirty="0">
                <a:solidFill>
                  <a:srgbClr val="0070C0"/>
                </a:solidFill>
              </a:rPr>
              <a:t> oranında</a:t>
            </a:r>
          </a:p>
          <a:p>
            <a:pPr marL="411480" lvl="1" algn="just">
              <a:lnSpc>
                <a:spcPct val="80000"/>
              </a:lnSpc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	      KDV hesaplanır ve Tebliğ ekinde yer alan 2 No.lu KDV beyannamesi ile </a:t>
            </a:r>
            <a:r>
              <a:rPr lang="tr-TR" sz="2200" b="1" dirty="0" smtClean="0">
                <a:solidFill>
                  <a:srgbClr val="FF0000"/>
                </a:solidFill>
              </a:rPr>
              <a:t>31/8/2021</a:t>
            </a:r>
            <a:r>
              <a:rPr lang="tr-TR" sz="2200" b="1" dirty="0" smtClean="0">
                <a:solidFill>
                  <a:srgbClr val="0070C0"/>
                </a:solidFill>
              </a:rPr>
              <a:t> </a:t>
            </a:r>
            <a:r>
              <a:rPr lang="tr-TR" sz="2200" b="1" dirty="0">
                <a:solidFill>
                  <a:srgbClr val="0070C0"/>
                </a:solidFill>
              </a:rPr>
              <a:t>tarihine kadar KDV yönünden bağlı olunan vergi dairelerine beyan edilir ve aynı süre içinde ödenir. </a:t>
            </a:r>
          </a:p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sz="2200" b="1" dirty="0">
              <a:solidFill>
                <a:srgbClr val="FF0000"/>
              </a:solidFill>
            </a:endParaRPr>
          </a:p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sz="1200" b="1" dirty="0"/>
          </a:p>
        </p:txBody>
      </p:sp>
    </p:spTree>
    <p:extLst>
      <p:ext uri="{BB962C8B-B14F-4D97-AF65-F5344CB8AC3E}">
        <p14:creationId xmlns:p14="http://schemas.microsoft.com/office/powerpoint/2010/main" xmlns="" val="34588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3849448-C8FC-4DE3-B94E-2AB63BEC38E8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41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-27384"/>
            <a:ext cx="7052320" cy="6480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400" b="1" dirty="0" smtClean="0">
                <a:solidFill>
                  <a:srgbClr val="FF0000"/>
                </a:solidFill>
              </a:rPr>
              <a:t/>
            </a:r>
            <a:br>
              <a:rPr lang="tr-TR" altLang="tr-TR" sz="2400" b="1" dirty="0" smtClean="0">
                <a:solidFill>
                  <a:srgbClr val="FF0000"/>
                </a:solidFill>
              </a:rPr>
            </a:br>
            <a:r>
              <a:rPr lang="tr-TR" altLang="tr-TR" sz="2400" b="1" dirty="0" smtClean="0">
                <a:solidFill>
                  <a:srgbClr val="FF0000"/>
                </a:solidFill>
              </a:rPr>
              <a:t>İŞLETMEDE BULUNDUĞU HALDE KAYITLARDA </a:t>
            </a:r>
            <a:br>
              <a:rPr lang="tr-TR" altLang="tr-TR" sz="2400" b="1" dirty="0" smtClean="0">
                <a:solidFill>
                  <a:srgbClr val="FF0000"/>
                </a:solidFill>
              </a:rPr>
            </a:br>
            <a:r>
              <a:rPr lang="tr-TR" altLang="tr-TR" sz="2400" b="1" dirty="0" smtClean="0">
                <a:solidFill>
                  <a:srgbClr val="FF0000"/>
                </a:solidFill>
              </a:rPr>
              <a:t>YER ALMAYAN KIYMETLER </a:t>
            </a:r>
            <a:r>
              <a:rPr lang="tr-TR" altLang="tr-TR" sz="2400" b="1" dirty="0" smtClean="0">
                <a:solidFill>
                  <a:srgbClr val="92D050"/>
                </a:solidFill>
              </a:rPr>
              <a:t>- 2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057875"/>
            <a:ext cx="8064896" cy="4824536"/>
          </a:xfrm>
        </p:spPr>
        <p:txBody>
          <a:bodyPr>
            <a:noAutofit/>
          </a:bodyPr>
          <a:lstStyle/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sz="1200" b="1" dirty="0"/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Sadece </a:t>
            </a:r>
            <a:r>
              <a:rPr lang="tr-TR" altLang="tr-TR" sz="2200" b="1" dirty="0">
                <a:solidFill>
                  <a:srgbClr val="FF0000"/>
                </a:solidFill>
              </a:rPr>
              <a:t>emtia</a:t>
            </a:r>
            <a:r>
              <a:rPr lang="tr-TR" altLang="tr-TR" sz="2200" b="1" dirty="0">
                <a:solidFill>
                  <a:srgbClr val="0070C0"/>
                </a:solidFill>
              </a:rPr>
              <a:t> (basılı kitap ve süreli yayınlar dahil) üzerinden ödenen vergi indirim konusu yapılabilir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 </a:t>
            </a: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Makine</a:t>
            </a:r>
            <a:r>
              <a:rPr lang="tr-TR" altLang="tr-TR" sz="2200" b="1" dirty="0">
                <a:solidFill>
                  <a:srgbClr val="FF0000"/>
                </a:solidFill>
              </a:rPr>
              <a:t>, teçhizat ve demirbaş için ödenen vergi indirim konusu yapılamaz.</a:t>
            </a:r>
          </a:p>
          <a:p>
            <a:pPr marL="265113" indent="-265113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Beyan edilen kıymetler için KDV Kanunu uyarınca sorumluluk uygulaması yapılmaz. </a:t>
            </a: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Beyan edilen kıymetlerin satış bedeli bunların deftere kaydedilen bedelinden düşük olamaz.</a:t>
            </a: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2200" b="1" dirty="0">
              <a:solidFill>
                <a:srgbClr val="0070C0"/>
              </a:solidFill>
            </a:endParaRPr>
          </a:p>
          <a:p>
            <a:pPr marL="265113" indent="-265113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KDV beyannamelerini elektronik ortamda vermek zorunda olanlar, söz konusu beyannameyi ve envanter listesini de elektronik ortamda verirler.</a:t>
            </a:r>
          </a:p>
        </p:txBody>
      </p:sp>
    </p:spTree>
    <p:extLst>
      <p:ext uri="{BB962C8B-B14F-4D97-AF65-F5344CB8AC3E}">
        <p14:creationId xmlns:p14="http://schemas.microsoft.com/office/powerpoint/2010/main" xmlns="" val="1381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41EC68-BA31-46CF-918B-20A8365CF184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42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3" y="116633"/>
            <a:ext cx="6881479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altLang="tr-TR" sz="2100" b="1" dirty="0" smtClean="0">
                <a:solidFill>
                  <a:srgbClr val="FF0000"/>
                </a:solidFill>
              </a:rPr>
              <a:t>KAYITLARDA YER ALDIĞI HALDE İŞLETMEDE BULUNMAYAN</a:t>
            </a:r>
            <a:br>
              <a:rPr lang="tr-TR" altLang="tr-TR" sz="2100" b="1" dirty="0" smtClean="0">
                <a:solidFill>
                  <a:srgbClr val="FF0000"/>
                </a:solidFill>
              </a:rPr>
            </a:br>
            <a:r>
              <a:rPr lang="tr-TR" altLang="tr-TR" sz="2100" b="1" dirty="0" smtClean="0">
                <a:solidFill>
                  <a:srgbClr val="FF0000"/>
                </a:solidFill>
              </a:rPr>
              <a:t>EMTİA, MAKİNE, TEÇHİZAT VE DEMİRBAŞLAR</a:t>
            </a:r>
            <a:endParaRPr lang="tr-TR" altLang="tr-TR" sz="2100" b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24744"/>
            <a:ext cx="8147248" cy="4968552"/>
          </a:xfrm>
        </p:spPr>
        <p:txBody>
          <a:bodyPr>
            <a:noAutofit/>
          </a:bodyPr>
          <a:lstStyle/>
          <a:p>
            <a:pPr marL="446088" indent="-360363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Mükellefler, </a:t>
            </a:r>
            <a:r>
              <a:rPr lang="tr-TR" altLang="tr-TR" sz="2000" b="1" dirty="0">
                <a:solidFill>
                  <a:srgbClr val="0070C0"/>
                </a:solidFill>
              </a:rPr>
              <a:t>kayıtlarında yer aldığı halde </a:t>
            </a:r>
            <a:r>
              <a:rPr lang="tr-TR" altLang="tr-TR" sz="2000" b="1" u="sng" dirty="0">
                <a:solidFill>
                  <a:srgbClr val="0070C0"/>
                </a:solidFill>
              </a:rPr>
              <a:t>işletmede mevcut </a:t>
            </a:r>
            <a:r>
              <a:rPr lang="tr-TR" altLang="tr-TR" sz="2000" b="1" u="sng" dirty="0" smtClean="0">
                <a:solidFill>
                  <a:srgbClr val="0070C0"/>
                </a:solidFill>
              </a:rPr>
              <a:t>olmayan;</a:t>
            </a:r>
          </a:p>
          <a:p>
            <a:pPr marL="85725" algn="just">
              <a:lnSpc>
                <a:spcPct val="90000"/>
              </a:lnSpc>
              <a:buClr>
                <a:schemeClr val="tx1"/>
              </a:buClr>
              <a:defRPr/>
            </a:pPr>
            <a:endParaRPr lang="tr-TR" altLang="tr-TR" sz="800" b="1" u="sng" dirty="0" smtClean="0">
              <a:solidFill>
                <a:srgbClr val="0070C0"/>
              </a:solidFill>
            </a:endParaRPr>
          </a:p>
          <a:p>
            <a:pPr marL="885825" lvl="1" indent="-342900" algn="just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rgbClr val="FF0000"/>
                </a:solidFill>
              </a:rPr>
              <a:t>emtia</a:t>
            </a:r>
            <a:r>
              <a:rPr lang="tr-TR" sz="2000" b="1" dirty="0">
                <a:solidFill>
                  <a:srgbClr val="FF0000"/>
                </a:solidFill>
              </a:rPr>
              <a:t>, makine, teçhizat ve demirbaşlarını</a:t>
            </a:r>
            <a:r>
              <a:rPr lang="tr-TR" altLang="tr-TR" sz="2000" b="1" dirty="0">
                <a:solidFill>
                  <a:srgbClr val="FF0000"/>
                </a:solidFill>
              </a:rPr>
              <a:t>, </a:t>
            </a:r>
          </a:p>
          <a:p>
            <a:pPr marL="885825" lvl="1" indent="-342900" algn="just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fatura düzenlemek ve her türlü vergisel yükümlülüklerini yerine </a:t>
            </a:r>
            <a:r>
              <a:rPr lang="tr-TR" altLang="tr-TR" sz="2000" b="1" dirty="0">
                <a:solidFill>
                  <a:srgbClr val="0070C0"/>
                </a:solidFill>
              </a:rPr>
              <a:t>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  getirmek suretiyle</a:t>
            </a:r>
          </a:p>
          <a:p>
            <a:pPr marL="542925" lvl="1" algn="just">
              <a:lnSpc>
                <a:spcPct val="90000"/>
              </a:lnSpc>
              <a:buClr>
                <a:schemeClr val="tx1"/>
              </a:buClr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 kayıtlarını düzeltebilir.</a:t>
            </a:r>
          </a:p>
          <a:p>
            <a:pPr marL="542925" lvl="1" algn="just">
              <a:lnSpc>
                <a:spcPct val="90000"/>
              </a:lnSpc>
              <a:buClr>
                <a:schemeClr val="tx1"/>
              </a:buClr>
              <a:defRPr/>
            </a:pPr>
            <a:endParaRPr lang="tr-TR" altLang="tr-TR" sz="800" b="1" dirty="0" smtClean="0">
              <a:solidFill>
                <a:srgbClr val="0070C0"/>
              </a:solidFill>
            </a:endParaRPr>
          </a:p>
          <a:p>
            <a:pPr marL="446088" indent="-360363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Kanuna göre tespit edilen bedeller üzerinden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kıymetin tabi olduğu oranda KDV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hesaplanır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ve 1 No.lu KDV beyannamesinde </a:t>
            </a:r>
            <a:r>
              <a:rPr lang="tr-TR" altLang="tr-TR" sz="2000" b="1" dirty="0">
                <a:solidFill>
                  <a:srgbClr val="0070C0"/>
                </a:solidFill>
              </a:rPr>
              <a:t>açılan bölümde beyan edilir. Bu beyana ilişki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n ödenecek KDV tutarı çıkması halinde </a:t>
            </a:r>
            <a:r>
              <a:rPr lang="tr-TR" altLang="tr-TR" sz="2000" b="1" dirty="0">
                <a:solidFill>
                  <a:srgbClr val="FF0000"/>
                </a:solidFill>
              </a:rPr>
              <a:t>peşin veya 3 taksitte</a:t>
            </a:r>
            <a:r>
              <a:rPr lang="tr-TR" altLang="tr-TR" sz="2000" b="1" dirty="0">
                <a:solidFill>
                  <a:schemeClr val="tx1"/>
                </a:solidFill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</a:rPr>
              <a:t>ödenir.</a:t>
            </a:r>
          </a:p>
          <a:p>
            <a:pPr marL="85725" algn="just">
              <a:lnSpc>
                <a:spcPct val="90000"/>
              </a:lnSpc>
              <a:buClr>
                <a:schemeClr val="tx1"/>
              </a:buClr>
              <a:defRPr/>
            </a:pPr>
            <a:endParaRPr lang="tr-TR" altLang="tr-TR" sz="800" b="1" dirty="0" smtClean="0">
              <a:solidFill>
                <a:srgbClr val="0070C0"/>
              </a:solidFill>
            </a:endParaRPr>
          </a:p>
          <a:p>
            <a:pPr marL="446088" lvl="0" indent="-360363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FF0000"/>
                </a:solidFill>
              </a:rPr>
              <a:t>Hasılat esaslı vergilendirme usulüne tabi </a:t>
            </a:r>
            <a:r>
              <a:rPr lang="tr-TR" sz="2000" b="1" dirty="0" smtClean="0">
                <a:solidFill>
                  <a:srgbClr val="FF0000"/>
                </a:solidFill>
              </a:rPr>
              <a:t>mükelleflerce, </a:t>
            </a:r>
            <a:r>
              <a:rPr lang="tr-TR" sz="2000" b="1" dirty="0" smtClean="0">
                <a:solidFill>
                  <a:srgbClr val="0070C0"/>
                </a:solidFill>
              </a:rPr>
              <a:t>bu </a:t>
            </a:r>
            <a:r>
              <a:rPr lang="tr-TR" sz="2000" b="1" dirty="0">
                <a:solidFill>
                  <a:srgbClr val="0070C0"/>
                </a:solidFill>
              </a:rPr>
              <a:t>kapsamdaki makine, teçhizat ve </a:t>
            </a:r>
            <a:r>
              <a:rPr lang="tr-TR" sz="2000" b="1" dirty="0" smtClean="0">
                <a:solidFill>
                  <a:srgbClr val="0070C0"/>
                </a:solidFill>
              </a:rPr>
              <a:t>demirbaşlar </a:t>
            </a:r>
            <a:r>
              <a:rPr lang="tr-TR" sz="2000" b="1" dirty="0">
                <a:solidFill>
                  <a:srgbClr val="0070C0"/>
                </a:solidFill>
              </a:rPr>
              <a:t>için tespit edilecek KDV dâhil hasılata %1,5 oranı uygulanarak ödenecek KDV tutarı belirlenir.</a:t>
            </a:r>
          </a:p>
          <a:p>
            <a:pPr marL="85725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altLang="tr-TR" sz="800" b="1" dirty="0" smtClean="0">
              <a:solidFill>
                <a:schemeClr val="tx1"/>
              </a:solidFill>
            </a:endParaRPr>
          </a:p>
          <a:p>
            <a:pPr marL="446088" indent="-360363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Kayıtlardan çıkarılan emtia</a:t>
            </a:r>
            <a:r>
              <a:rPr lang="tr-TR" altLang="tr-TR" sz="2000" b="1" dirty="0">
                <a:solidFill>
                  <a:srgbClr val="0070C0"/>
                </a:solidFill>
              </a:rPr>
              <a:t>, makine, teçhizat ve demirbaşlarla ilgili geçmişe yönelik tarhiyat yapılmayacak, </a:t>
            </a:r>
            <a:r>
              <a:rPr lang="tr-TR" altLang="tr-TR" sz="2000" b="1" dirty="0">
                <a:solidFill>
                  <a:srgbClr val="FF0000"/>
                </a:solidFill>
              </a:rPr>
              <a:t>ceza ve faiz uygulanmayacaktır</a:t>
            </a:r>
            <a:r>
              <a:rPr lang="tr-TR" altLang="tr-TR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47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41EC68-BA31-46CF-918B-20A8365CF184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43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3" y="116633"/>
            <a:ext cx="6881479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100" b="1" dirty="0" smtClean="0">
                <a:solidFill>
                  <a:srgbClr val="FF0000"/>
                </a:solidFill>
              </a:rPr>
              <a:t>KAYITLARDA YER ALDIĞI HALDE İŞLETMEDE BULUNMAYAN</a:t>
            </a:r>
            <a:br>
              <a:rPr lang="tr-TR" altLang="tr-TR" sz="2100" b="1" dirty="0" smtClean="0">
                <a:solidFill>
                  <a:srgbClr val="FF0000"/>
                </a:solidFill>
              </a:rPr>
            </a:br>
            <a:r>
              <a:rPr lang="tr-TR" altLang="tr-TR" sz="2100" b="1" dirty="0" smtClean="0">
                <a:solidFill>
                  <a:srgbClr val="FF0000"/>
                </a:solidFill>
              </a:rPr>
              <a:t>KASA MEVCUDU VE ORTAKLARDAN ALACAKLAR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87795"/>
            <a:ext cx="8640960" cy="5002490"/>
          </a:xfrm>
        </p:spPr>
        <p:txBody>
          <a:bodyPr>
            <a:noAutofit/>
          </a:bodyPr>
          <a:lstStyle/>
          <a:p>
            <a:pPr marL="109728" algn="just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Bilanço esasına tabi </a:t>
            </a:r>
            <a:r>
              <a:rPr lang="tr-TR" altLang="tr-TR" sz="2000" b="1" dirty="0">
                <a:solidFill>
                  <a:srgbClr val="FF0000"/>
                </a:solidFill>
              </a:rPr>
              <a:t>k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urumlar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</a:rPr>
              <a:t>vergisi</a:t>
            </a:r>
            <a:r>
              <a:rPr lang="tr-TR" altLang="tr-TR" sz="2000" b="1" dirty="0">
                <a:solidFill>
                  <a:schemeClr val="tx1"/>
                </a:solidFill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</a:rPr>
              <a:t>mükelleflerine, </a:t>
            </a:r>
            <a:r>
              <a:rPr lang="tr-TR" altLang="tr-TR" sz="2000" b="1" dirty="0">
                <a:solidFill>
                  <a:srgbClr val="FF0000"/>
                </a:solidFill>
              </a:rPr>
              <a:t>işletmede bulunmayan </a:t>
            </a: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altLang="tr-TR" sz="600" b="1" dirty="0"/>
          </a:p>
          <a:p>
            <a:pPr marL="754380" lvl="1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kasa mevcudu ve </a:t>
            </a:r>
          </a:p>
          <a:p>
            <a:pPr marL="754380" lvl="1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ortaklardan alacakları ile </a:t>
            </a:r>
          </a:p>
          <a:p>
            <a:pPr marL="754380" lvl="1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bunlarla ilgili diğer hesaplarda yer alan işlemlerini </a:t>
            </a:r>
          </a:p>
          <a:p>
            <a:pPr marL="658368" lvl="1" indent="-246888" algn="just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tr-TR" altLang="tr-TR" sz="600" b="1" dirty="0">
              <a:solidFill>
                <a:schemeClr val="tx1"/>
              </a:solidFill>
            </a:endParaRPr>
          </a:p>
          <a:p>
            <a:pPr marL="109538" indent="249238" algn="just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gerçek duruma uygun hale getirmelerine imkan veriliyor.</a:t>
            </a:r>
          </a:p>
          <a:p>
            <a:pPr marL="365760" indent="-256032" algn="just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altLang="tr-TR" sz="600" b="1" dirty="0">
              <a:solidFill>
                <a:schemeClr val="tx1"/>
              </a:solidFill>
            </a:endParaRPr>
          </a:p>
          <a:p>
            <a:pPr marL="109728" algn="just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Bu kapsamda;</a:t>
            </a:r>
          </a:p>
          <a:p>
            <a:pPr marL="719138" indent="-3429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31/12/2020 </a:t>
            </a:r>
            <a:r>
              <a:rPr lang="tr-TR" altLang="tr-TR" sz="2000" b="1" dirty="0">
                <a:solidFill>
                  <a:srgbClr val="0070C0"/>
                </a:solidFill>
              </a:rPr>
              <a:t>tarihli bilanço esas alınacak</a:t>
            </a:r>
          </a:p>
          <a:p>
            <a:pPr marL="719138" indent="-342900" algn="just" fontAlgn="auto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Beyanda </a:t>
            </a:r>
            <a:r>
              <a:rPr lang="tr-TR" altLang="tr-TR" sz="2000" b="1" dirty="0">
                <a:solidFill>
                  <a:srgbClr val="FF0000"/>
                </a:solidFill>
              </a:rPr>
              <a:t>bulunulacak </a:t>
            </a:r>
            <a:r>
              <a:rPr lang="tr-TR" altLang="tr-TR" sz="2000" b="1" dirty="0">
                <a:solidFill>
                  <a:srgbClr val="0070C0"/>
                </a:solidFill>
              </a:rPr>
              <a:t>ve beyan edilen tutarlar</a:t>
            </a:r>
          </a:p>
          <a:p>
            <a:pPr marL="371475" indent="346075" algn="just" eaLnBrk="1" fontAlgn="auto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üzerinden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% 3</a:t>
            </a:r>
            <a:r>
              <a:rPr lang="tr-TR" altLang="tr-TR" sz="2000" b="1" dirty="0">
                <a:solidFill>
                  <a:srgbClr val="0070C0"/>
                </a:solidFill>
              </a:rPr>
              <a:t> oranında </a:t>
            </a:r>
            <a:r>
              <a:rPr lang="tr-TR" altLang="tr-TR" sz="2000" b="1" dirty="0">
                <a:solidFill>
                  <a:srgbClr val="FF0000"/>
                </a:solidFill>
              </a:rPr>
              <a:t>vergi ödenecek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.</a:t>
            </a:r>
            <a:endParaRPr lang="tr-TR" altLang="tr-TR" sz="600" b="1" dirty="0">
              <a:solidFill>
                <a:schemeClr val="tx1"/>
              </a:solidFill>
            </a:endParaRPr>
          </a:p>
          <a:p>
            <a:pPr marL="714375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000" b="1" dirty="0">
                <a:solidFill>
                  <a:srgbClr val="FF0000"/>
                </a:solidFill>
              </a:rPr>
              <a:t>Ödenen vergiler</a:t>
            </a:r>
            <a:r>
              <a:rPr lang="tr-TR" altLang="tr-TR" sz="2000" b="1" dirty="0">
                <a:solidFill>
                  <a:schemeClr val="tx1"/>
                </a:solidFill>
              </a:rPr>
              <a:t>, </a:t>
            </a:r>
            <a:r>
              <a:rPr lang="tr-TR" altLang="tr-TR" sz="2000" b="1" dirty="0">
                <a:solidFill>
                  <a:srgbClr val="0070C0"/>
                </a:solidFill>
              </a:rPr>
              <a:t>gelir veya kurumlar vergisinden</a:t>
            </a:r>
          </a:p>
          <a:p>
            <a:pPr marL="371475" indent="346075" algn="just" eaLnBrk="1" fontAlgn="auto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mahsup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</a:rPr>
              <a:t>edilmeyecek</a:t>
            </a:r>
            <a:r>
              <a:rPr lang="tr-TR" altLang="tr-TR" sz="2000" b="1" dirty="0">
                <a:solidFill>
                  <a:schemeClr val="tx1"/>
                </a:solidFill>
              </a:rPr>
              <a:t>.</a:t>
            </a:r>
          </a:p>
          <a:p>
            <a:pPr marL="714375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Beyan edilen tutarlar ve ödenen vergiler</a:t>
            </a:r>
          </a:p>
          <a:p>
            <a:pPr marL="371475" indent="346075" algn="just" eaLnBrk="1" fontAlgn="auto" hangingPunct="1">
              <a:spcBef>
                <a:spcPts val="0"/>
              </a:spcBef>
              <a:buClr>
                <a:schemeClr val="tx1"/>
              </a:buClr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gider</a:t>
            </a:r>
            <a:r>
              <a:rPr lang="tr-TR" altLang="tr-TR" sz="2000" b="1" dirty="0" smtClean="0">
                <a:solidFill>
                  <a:schemeClr val="tx1"/>
                </a:solidFill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</a:rPr>
              <a:t>olarak dikkate alınmayacak.</a:t>
            </a:r>
          </a:p>
          <a:p>
            <a:pPr marL="714375" indent="-342900" algn="just" eaLnBrk="1" fontAlgn="auto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Beyan edilen tutarlar için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tarhiyat </a:t>
            </a:r>
            <a:r>
              <a:rPr lang="tr-TR" altLang="tr-TR" sz="2000" b="1" dirty="0">
                <a:solidFill>
                  <a:srgbClr val="FF0000"/>
                </a:solidFill>
              </a:rPr>
              <a:t>yapılmayacak</a:t>
            </a:r>
            <a:r>
              <a:rPr lang="tr-TR" altLang="tr-TR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488" y="2348880"/>
            <a:ext cx="1905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18306"/>
            <a:ext cx="6766520" cy="93853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KANUNDAN YARARLANMA ŞARTLARI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7593A-22DF-4B54-B5FA-0D2AA7F85479}" type="slidenum">
              <a:rPr lang="tr-TR" altLang="tr-TR" sz="1200" smtClean="0">
                <a:latin typeface="Arial Black" pitchFamily="34" charset="0"/>
              </a:rPr>
              <a:pPr eaLnBrk="1" hangingPunct="1"/>
              <a:t>44</a:t>
            </a:fld>
            <a:endParaRPr lang="tr-TR" altLang="tr-TR" sz="1200" smtClean="0">
              <a:latin typeface="Arial Black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753036"/>
            <a:ext cx="2400267" cy="1800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6699" y="2060848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indent="-457200" algn="just" fontAlgn="auto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800" b="1" dirty="0">
                <a:solidFill>
                  <a:srgbClr val="FF0000"/>
                </a:solidFill>
              </a:rPr>
              <a:t>Başvuruda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bulunulması</a:t>
            </a:r>
          </a:p>
          <a:p>
            <a:pPr marL="566928" indent="-457200" algn="just" fontAlgn="auto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ü"/>
              <a:defRPr/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Açılan davalardan vazgeçilmesi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altLang="tr-TR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tr-TR" sz="2800" b="1" dirty="0">
                <a:solidFill>
                  <a:srgbClr val="FF0000"/>
                </a:solidFill>
              </a:rPr>
              <a:t>Ödemelerin süresinde yapılması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altLang="tr-TR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28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lang="tr-TR" altLang="tr-TR" sz="2800" b="1" dirty="0">
                <a:solidFill>
                  <a:srgbClr val="0070C0"/>
                </a:solidFill>
              </a:rPr>
              <a:t>     şart.</a:t>
            </a:r>
          </a:p>
        </p:txBody>
      </p:sp>
      <p:pic>
        <p:nvPicPr>
          <p:cNvPr id="8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1" t="47051" r="76713" b="43381"/>
          <a:stretch/>
        </p:blipFill>
        <p:spPr bwMode="auto">
          <a:xfrm>
            <a:off x="6228184" y="1844824"/>
            <a:ext cx="2400001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913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736" y="-171400"/>
            <a:ext cx="6840760" cy="122656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2800" b="1" dirty="0" smtClean="0">
                <a:solidFill>
                  <a:srgbClr val="FF0000"/>
                </a:solidFill>
              </a:rPr>
              <a:t>BAŞVURU, TAKSİT SAYISI VE ÖDEME SÜRESİ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latin typeface="Arial Black" pitchFamily="34" charset="0"/>
              </a:rPr>
              <a:pPr eaLnBrk="1" hangingPunct="1"/>
              <a:t>45</a:t>
            </a:fld>
            <a:endParaRPr lang="tr-TR" altLang="tr-TR" sz="1200" smtClean="0"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340768"/>
            <a:ext cx="8568952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Başvurular,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31 AĞUSTOS 2021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tarihine kadar </a:t>
            </a:r>
            <a:r>
              <a:rPr kumimoji="0" lang="tr-TR" altLang="tr-T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ilgili idareye</a:t>
            </a:r>
          </a:p>
          <a:p>
            <a:pPr marL="658368" marR="0" lvl="1" indent="-2468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tr-TR" alt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Ödemeler,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54380" lvl="1" indent="-342900"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Hazine ve Maliye Bakanlığı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Ticaret (Gümrük) Bakanlığı,</a:t>
            </a:r>
          </a:p>
          <a:p>
            <a:pPr marL="411480" lvl="1">
              <a:spcAft>
                <a:spcPts val="200"/>
              </a:spcAft>
              <a:buClr>
                <a:schemeClr val="accent1"/>
              </a:buClr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 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 il özel idareleri, belediyeler ve </a:t>
            </a:r>
            <a:r>
              <a:rPr kumimoji="0" lang="tr-TR" alt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YİKOB’lar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için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30</a:t>
            </a:r>
            <a:r>
              <a:rPr lang="tr-TR" altLang="tr-TR" sz="2400" b="1" dirty="0" smtClean="0">
                <a:solidFill>
                  <a:srgbClr val="FF0000"/>
                </a:solidFill>
                <a:latin typeface="+mn-lt"/>
              </a:rPr>
              <a:t> EYLÜL 2021</a:t>
            </a:r>
          </a:p>
          <a:p>
            <a:pPr marL="754380" lvl="1" indent="-342900" algn="just"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tr-TR" altLang="tr-TR" sz="900" b="1" dirty="0" smtClean="0">
              <a:solidFill>
                <a:srgbClr val="FF0000"/>
              </a:solidFill>
              <a:latin typeface="+mn-lt"/>
            </a:endParaRPr>
          </a:p>
          <a:p>
            <a:pPr marL="754380" lvl="1" indent="-342900" algn="just"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tr-TR" altLang="tr-TR" sz="100" b="1" dirty="0" smtClean="0">
              <a:solidFill>
                <a:srgbClr val="FF0000"/>
              </a:solidFill>
              <a:latin typeface="+mn-lt"/>
            </a:endParaRPr>
          </a:p>
          <a:p>
            <a:pPr marL="754380" lvl="1" indent="-342900" algn="just"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SGK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lang="tr-TR" altLang="tr-TR" sz="2400" b="1" dirty="0">
                <a:solidFill>
                  <a:srgbClr val="0070C0"/>
                </a:solidFill>
              </a:rPr>
              <a:t>için (31 Ekim 2021 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</a:rPr>
              <a:t>Pazara 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</a:rPr>
              <a:t>rastladığından)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1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KASIM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2021</a:t>
            </a:r>
          </a:p>
          <a:p>
            <a:pPr marL="754380" lvl="1" indent="-342900" algn="just"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Peşin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ödeme -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taksitle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 ödeme seçeneği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713" y="1340768"/>
            <a:ext cx="1703812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17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1720" y="0"/>
            <a:ext cx="6696744" cy="101054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600" b="1" dirty="0" smtClean="0">
                <a:solidFill>
                  <a:srgbClr val="FF0000"/>
                </a:solidFill>
              </a:rPr>
              <a:t>TAKSİTLİ ÖDEMELER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8FE0D7-45A3-4C38-A33E-D44E6F8F01CF}" type="slidenum">
              <a:rPr lang="tr-TR" altLang="tr-TR" sz="1200" smtClean="0">
                <a:latin typeface="Arial Black" pitchFamily="34" charset="0"/>
              </a:rPr>
              <a:pPr eaLnBrk="1" hangingPunct="1"/>
              <a:t>46</a:t>
            </a:fld>
            <a:endParaRPr lang="tr-TR" altLang="tr-TR" sz="1200" smtClean="0"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978202"/>
            <a:ext cx="831986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tr-TR" alt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TAKSİT SAYISI</a:t>
            </a: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tr-TR" alt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6, 9, 12, 18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taksit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Taksitler </a:t>
            </a:r>
            <a:r>
              <a:rPr kumimoji="0" lang="tr-TR" alt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iki ayda</a:t>
            </a:r>
            <a:r>
              <a:rPr kumimoji="0" lang="tr-TR" altLang="tr-TR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 özel idareleri ve spor kulüpleri </a:t>
            </a:r>
            <a:r>
              <a:rPr kumimoji="0" lang="tr-TR" alt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iki ayda</a:t>
            </a:r>
            <a:r>
              <a:rPr kumimoji="0" lang="tr-TR" altLang="tr-TR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altLang="tr-TR" sz="2000" b="1" dirty="0">
                <a:solidFill>
                  <a:srgbClr val="0070C0"/>
                </a:solidFill>
              </a:rPr>
              <a:t>bir</a:t>
            </a:r>
            <a:r>
              <a:rPr kumimoji="0" lang="tr-TR" altLang="tr-TR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azami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taksit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Belediyeler </a:t>
            </a:r>
            <a:r>
              <a:rPr kumimoji="0" lang="tr-TR" altLang="tr-T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aylık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olmak üzere azami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taksit</a:t>
            </a: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KATSAYILAR</a:t>
            </a: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tr-TR" alt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6 taksitte 12 ayda yapılacak ödemelerde 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1,09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9 taksitte 18 ayda yapılacak ödemelerde 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1,135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taksitte 24 ayda yapılacak ödemelerde 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1,18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 taksitte 36 ayda yapılacak ödemelerde  </a:t>
            </a: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1,27</a:t>
            </a:r>
          </a:p>
          <a:p>
            <a:pPr marL="457200" marR="0" lvl="1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1887" lvl="1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Calibri"/>
              </a:rPr>
              <a:t>Taksitler </a:t>
            </a:r>
            <a:r>
              <a:rPr lang="tr-TR" altLang="tr-TR" sz="2000" b="1" dirty="0">
                <a:solidFill>
                  <a:srgbClr val="FF0000"/>
                </a:solidFill>
                <a:latin typeface="Calibri"/>
              </a:rPr>
              <a:t>kredi kartıyla </a:t>
            </a:r>
            <a:r>
              <a:rPr lang="tr-TR" altLang="tr-TR" sz="2000" b="1" dirty="0">
                <a:solidFill>
                  <a:srgbClr val="0070C0"/>
                </a:solidFill>
                <a:latin typeface="Calibri"/>
              </a:rPr>
              <a:t>ödenebilecek.</a:t>
            </a:r>
          </a:p>
          <a:p>
            <a:pPr marL="358775" marR="0" lvl="1" indent="-2468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1887" marR="0" lvl="1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tr-TR" alt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383" y="3212976"/>
            <a:ext cx="1627773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İNDİRİMLİ ÖDEME (1)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latin typeface="Arial Black" pitchFamily="34" charset="0"/>
              </a:rPr>
              <a:pPr eaLnBrk="1" hangingPunct="1"/>
              <a:t>47</a:t>
            </a:fld>
            <a:endParaRPr lang="tr-TR" altLang="tr-TR" sz="1200" smtClean="0"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5354" y="1920855"/>
            <a:ext cx="8496944" cy="3595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tr-TR" altLang="tr-TR" sz="2400" b="1" dirty="0">
                <a:solidFill>
                  <a:srgbClr val="0070C0"/>
                </a:solidFill>
                <a:latin typeface="Calibri"/>
              </a:rPr>
              <a:t>ÖDEMENİN</a:t>
            </a:r>
            <a:r>
              <a:rPr kumimoji="0" lang="tr-TR" altLang="tr-TR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Calibri"/>
              </a:rPr>
              <a:t>PEŞİN</a:t>
            </a:r>
            <a:r>
              <a:rPr kumimoji="0" lang="tr-TR" altLang="tr-TR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tr-TR" altLang="tr-TR" sz="2400" b="1" dirty="0">
                <a:solidFill>
                  <a:srgbClr val="0070C0"/>
                </a:solidFill>
                <a:latin typeface="Calibri"/>
              </a:rPr>
              <a:t>YAPILMASI HALİNDE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tr-TR" altLang="tr-TR" sz="1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Calibri"/>
              </a:rPr>
              <a:t>Yİ-ÜFE tutarının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%90’ından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vazgeçilecek</a:t>
            </a: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Calibri"/>
              </a:rPr>
              <a:t>Kapsama giren idari para cezalarından (belediye İPC dahil)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%25 oranında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indirim yapılacak</a:t>
            </a: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1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Calibri"/>
              </a:rPr>
              <a:t>Sadece Yİ-ÜFE’den oluşan alacaktan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%50 oranında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indirim yapılacak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68760"/>
            <a:ext cx="156600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9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İNDİRİMLİ ÖDEME (2)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48</a:t>
            </a:fld>
            <a:endParaRPr lang="tr-TR" altLang="tr-TR" sz="1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1412776"/>
            <a:ext cx="7696458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altLang="tr-TR" sz="2400" b="1" dirty="0">
                <a:solidFill>
                  <a:srgbClr val="0070C0"/>
                </a:solidFill>
                <a:latin typeface="Calibri"/>
              </a:rPr>
              <a:t>ÖDEMENİN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altLang="tr-TR" sz="2400" b="1" u="sng" dirty="0">
                <a:solidFill>
                  <a:srgbClr val="0070C0"/>
                </a:solidFill>
                <a:latin typeface="Calibri"/>
              </a:rPr>
              <a:t>İLK İKİ TAKSİT SÜRESİNDE </a:t>
            </a:r>
            <a:r>
              <a:rPr lang="tr-TR" altLang="tr-TR" sz="2400" b="1" dirty="0">
                <a:solidFill>
                  <a:srgbClr val="0070C0"/>
                </a:solidFill>
                <a:latin typeface="Calibri"/>
              </a:rPr>
              <a:t>YAPILMASI HALİNDE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Calibri"/>
              </a:rPr>
              <a:t>Yİ-ÜFE tutarının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%50’sinden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vazgeçilecek</a:t>
            </a: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lvl="0" indent="-265113" algn="just">
              <a:buFont typeface="Arial" pitchFamily="34" charset="0"/>
              <a:buChar char="•"/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Calibri"/>
              </a:rPr>
              <a:t>İdari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para cezalarından (belediye İPC dahil)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%12,5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oranında indirim yapılacak</a:t>
            </a: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-2651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0070C0"/>
                </a:solidFill>
                <a:latin typeface="Calibri"/>
              </a:rPr>
              <a:t>Sadece Yİ-ÜFE’den oluşan alacaktan </a:t>
            </a:r>
            <a:r>
              <a:rPr lang="tr-TR" sz="2400" b="1" dirty="0">
                <a:solidFill>
                  <a:srgbClr val="FF0000"/>
                </a:solidFill>
                <a:latin typeface="Calibri"/>
              </a:rPr>
              <a:t>%25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oranında indirim yapılacak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alibri"/>
              </a:rPr>
              <a:t>İndirimli ödemelerde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KATSAYI alınmayacak</a:t>
            </a:r>
          </a:p>
        </p:txBody>
      </p:sp>
    </p:spTree>
    <p:extLst>
      <p:ext uri="{BB962C8B-B14F-4D97-AF65-F5344CB8AC3E}">
        <p14:creationId xmlns:p14="http://schemas.microsoft.com/office/powerpoint/2010/main" xmlns="" val="2542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VERGİ BORÇLARINA ÖDEME KOLAYLIĞI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49</a:t>
            </a:fld>
            <a:endParaRPr lang="tr-TR" altLang="tr-TR" sz="1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159671"/>
              </p:ext>
            </p:extLst>
          </p:nvPr>
        </p:nvGraphicFramePr>
        <p:xfrm>
          <a:off x="467544" y="1340768"/>
          <a:ext cx="8064894" cy="4392490"/>
        </p:xfrm>
        <a:graphic>
          <a:graphicData uri="http://schemas.openxmlformats.org/drawingml/2006/table">
            <a:tbl>
              <a:tblPr firstRow="1" bandRow="1"/>
              <a:tblGrid>
                <a:gridCol w="3816423"/>
                <a:gridCol w="1080120"/>
                <a:gridCol w="1008112"/>
                <a:gridCol w="1080120"/>
                <a:gridCol w="1080119"/>
              </a:tblGrid>
              <a:tr h="1112274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/>
                        <a:t>ALACAK TÜRÜ</a:t>
                      </a:r>
                      <a:endParaRPr lang="tr-TR" sz="18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KANUN ÖNCESİ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/>
                        <a:t>18 TAKSİT</a:t>
                      </a:r>
                      <a:endParaRPr lang="tr-TR" sz="18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/>
                        <a:t>İLK İKİ</a:t>
                      </a:r>
                      <a:r>
                        <a:rPr lang="tr-TR" sz="1800" baseline="0" dirty="0" smtClean="0"/>
                        <a:t> TAKSİTTE ÖDEME</a:t>
                      </a:r>
                      <a:endParaRPr lang="tr-TR" sz="18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/>
                        <a:t>PEŞİN ÖDEME</a:t>
                      </a:r>
                      <a:endParaRPr lang="tr-TR" sz="18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700" b="1" dirty="0" smtClean="0"/>
                        <a:t>VERGİ ASLI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100.000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100.000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100.000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100.000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700" b="1" dirty="0" smtClean="0"/>
                        <a:t>GECİKME FAİZİ (Vergi aslına bağlı)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kern="1200" dirty="0" smtClean="0"/>
                        <a:t>20.400</a:t>
                      </a:r>
                      <a:endParaRPr lang="tr-TR" sz="1700" b="1" kern="1200" dirty="0" smtClean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-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700" b="1" dirty="0" smtClean="0"/>
                        <a:t>GECİKME ZAMMI (Vergi aslına bağlı)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>
                          <a:effectLst/>
                        </a:rPr>
                        <a:t>44.650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-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VERGİ ZİYAI CEZASI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100.000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-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GECİKME ZAMMI </a:t>
                      </a:r>
                      <a:r>
                        <a:rPr lang="tr-TR" sz="1600" b="1" dirty="0" smtClean="0"/>
                        <a:t>(V.Z.C.’ye bağlı)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44.650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-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46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Yİ-ÜFE </a:t>
                      </a:r>
                      <a:r>
                        <a:rPr lang="tr-TR" sz="1600" b="1" dirty="0" smtClean="0"/>
                        <a:t>(Verginin G.Z. ve G.F. yerine hesaplanan) </a:t>
                      </a:r>
                      <a:endParaRPr lang="tr-TR" sz="16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/>
                        <a:t>-</a:t>
                      </a:r>
                      <a:endParaRPr lang="tr-TR" sz="17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12.940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dirty="0" smtClean="0"/>
                        <a:t>6.470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1.294</a:t>
                      </a:r>
                      <a:endParaRPr lang="tr-TR" sz="17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8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KATSAYI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/>
                        <a:t>-</a:t>
                      </a:r>
                      <a:endParaRPr lang="tr-TR" sz="17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/>
                        <a:t>30.494</a:t>
                      </a:r>
                      <a:endParaRPr lang="tr-TR" sz="17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700" b="1" kern="1200" dirty="0" smtClean="0"/>
                        <a:t>-</a:t>
                      </a:r>
                      <a:endParaRPr lang="tr-TR" sz="17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20888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</a:rPr>
                        <a:t>TOPLAM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</a:rPr>
                        <a:t>309.700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</a:rPr>
                        <a:t>143.434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</a:rPr>
                        <a:t>106.470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</a:rPr>
                        <a:t>101.294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7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5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807819" y="188640"/>
            <a:ext cx="34919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ALACAK TÜRLERİ (1)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340768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25" lvl="1" algn="l">
              <a:buClr>
                <a:schemeClr val="tx1"/>
              </a:buClr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         </a:t>
            </a:r>
            <a:r>
              <a:rPr lang="tr-TR" sz="2400" b="1" u="sng" dirty="0" smtClean="0">
                <a:solidFill>
                  <a:srgbClr val="FF0000"/>
                </a:solidFill>
              </a:rPr>
              <a:t>1) VERGİ </a:t>
            </a:r>
            <a:r>
              <a:rPr lang="tr-TR" sz="2400" b="1" u="sng" dirty="0">
                <a:solidFill>
                  <a:srgbClr val="FF0000"/>
                </a:solidFill>
              </a:rPr>
              <a:t>ve VERGİ </a:t>
            </a:r>
            <a:r>
              <a:rPr lang="tr-TR" sz="2400" b="1" u="sng" dirty="0" smtClean="0">
                <a:solidFill>
                  <a:srgbClr val="FF0000"/>
                </a:solidFill>
              </a:rPr>
              <a:t>CEZALARI</a:t>
            </a:r>
          </a:p>
          <a:p>
            <a:pPr marL="1054100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Gelir Vergisi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Kurumlar Vergisi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Katma </a:t>
            </a:r>
            <a:r>
              <a:rPr lang="tr-TR" sz="2200" b="1" dirty="0">
                <a:solidFill>
                  <a:srgbClr val="0070C0"/>
                </a:solidFill>
              </a:rPr>
              <a:t>D</a:t>
            </a:r>
            <a:r>
              <a:rPr lang="tr-TR" sz="2200" b="1" dirty="0" smtClean="0">
                <a:solidFill>
                  <a:srgbClr val="0070C0"/>
                </a:solidFill>
              </a:rPr>
              <a:t>eğer </a:t>
            </a:r>
            <a:r>
              <a:rPr lang="tr-TR" sz="2200" b="1" dirty="0">
                <a:solidFill>
                  <a:srgbClr val="0070C0"/>
                </a:solidFill>
              </a:rPr>
              <a:t>V</a:t>
            </a:r>
            <a:r>
              <a:rPr lang="tr-TR" sz="2200" b="1" dirty="0" smtClean="0">
                <a:solidFill>
                  <a:srgbClr val="0070C0"/>
                </a:solidFill>
              </a:rPr>
              <a:t>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Özel Tüketim </a:t>
            </a:r>
            <a:r>
              <a:rPr lang="tr-TR" sz="2200" b="1" dirty="0">
                <a:solidFill>
                  <a:srgbClr val="0070C0"/>
                </a:solidFill>
              </a:rPr>
              <a:t>V</a:t>
            </a:r>
            <a:r>
              <a:rPr lang="tr-TR" sz="2200" b="1" dirty="0" smtClean="0">
                <a:solidFill>
                  <a:srgbClr val="0070C0"/>
                </a:solidFill>
              </a:rPr>
              <a:t>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Motorlu Taşıtlar </a:t>
            </a:r>
            <a:r>
              <a:rPr lang="tr-TR" sz="2200" b="1" dirty="0">
                <a:solidFill>
                  <a:srgbClr val="0070C0"/>
                </a:solidFill>
              </a:rPr>
              <a:t>V</a:t>
            </a:r>
            <a:r>
              <a:rPr lang="tr-TR" sz="2200" b="1" dirty="0" smtClean="0">
                <a:solidFill>
                  <a:srgbClr val="0070C0"/>
                </a:solidFill>
              </a:rPr>
              <a:t>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Emlak Vergisi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Çevre Temizlik Vergisi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Gümrük Vergisi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Diğer Vergiler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Vergi cezaları, faizleri ve gecikme zamları</a:t>
            </a:r>
          </a:p>
          <a:p>
            <a:pPr marL="1055688" lvl="3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solidFill>
                  <a:srgbClr val="0070C0"/>
                </a:solidFill>
              </a:rPr>
              <a:t>Gümrük idari para cezaları</a:t>
            </a:r>
          </a:p>
        </p:txBody>
      </p:sp>
    </p:spTree>
    <p:extLst>
      <p:ext uri="{BB962C8B-B14F-4D97-AF65-F5344CB8AC3E}">
        <p14:creationId xmlns:p14="http://schemas.microsoft.com/office/powerpoint/2010/main" xmlns="" val="15600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TRAFİK CEZALARINA ÖDEME KOLAYLIĞI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50</a:t>
            </a:fld>
            <a:endParaRPr lang="tr-TR" altLang="tr-TR" sz="1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328667"/>
              </p:ext>
            </p:extLst>
          </p:nvPr>
        </p:nvGraphicFramePr>
        <p:xfrm>
          <a:off x="407712" y="1476435"/>
          <a:ext cx="8196735" cy="4112805"/>
        </p:xfrm>
        <a:graphic>
          <a:graphicData uri="http://schemas.openxmlformats.org/drawingml/2006/table">
            <a:tbl>
              <a:tblPr firstRow="1" bandRow="1"/>
              <a:tblGrid>
                <a:gridCol w="2590508"/>
                <a:gridCol w="1397263"/>
                <a:gridCol w="1435910"/>
                <a:gridCol w="1146075"/>
                <a:gridCol w="1626979"/>
              </a:tblGrid>
              <a:tr h="1363154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latin typeface="Myriad Pro"/>
                        </a:rPr>
                        <a:t>ALACAK TÜRÜ</a:t>
                      </a:r>
                      <a:endParaRPr lang="tr-TR" sz="16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Myriad Pro"/>
                        </a:rPr>
                        <a:t>KANUN ÖNCESİ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latin typeface="Myriad Pro"/>
                        </a:rPr>
                        <a:t>18 TAKSİT</a:t>
                      </a: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latin typeface="Myriad Pro"/>
                        </a:rPr>
                        <a:t>İLK İKİ</a:t>
                      </a:r>
                      <a:r>
                        <a:rPr lang="tr-TR" sz="1600" b="1" baseline="0" dirty="0" smtClean="0">
                          <a:latin typeface="Myriad Pro"/>
                        </a:rPr>
                        <a:t> TAKSİTTE ÖDEME</a:t>
                      </a:r>
                      <a:endParaRPr lang="tr-TR" sz="16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latin typeface="Myriad Pro"/>
                        </a:rPr>
                        <a:t>PEŞİN </a:t>
                      </a:r>
                    </a:p>
                    <a:p>
                      <a:pPr algn="ctr"/>
                      <a:r>
                        <a:rPr lang="tr-TR" sz="1600" b="1" dirty="0" smtClean="0">
                          <a:latin typeface="Myriad Pro"/>
                        </a:rPr>
                        <a:t>ÖDEME</a:t>
                      </a:r>
                      <a:endParaRPr lang="tr-TR" sz="16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0075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TRAFİK PARA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 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CEZASI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915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915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736,06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686,25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FAİZ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1.830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075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Yİ-ÜFE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128,10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55,01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12,81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0075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KATSAYI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281,64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075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latin typeface="Myriad Pro"/>
                        </a:rPr>
                        <a:t>TOPLAM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2.745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1.324,74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791,07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699,06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31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18306"/>
            <a:ext cx="6840760" cy="101054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SÜRESİNDE ÖDENMEYEN TAKSİTLER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AC7F3-95EA-44C5-9BB6-DF096126F44F}" type="slidenum">
              <a:rPr lang="tr-TR" altLang="tr-TR" sz="1200" smtClean="0">
                <a:latin typeface="Arial Black" pitchFamily="34" charset="0"/>
              </a:rPr>
              <a:pPr eaLnBrk="1" hangingPunct="1"/>
              <a:t>51</a:t>
            </a:fld>
            <a:endParaRPr lang="tr-TR" altLang="tr-TR" sz="1200" smtClean="0"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484784"/>
            <a:ext cx="795637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2628" marR="0" lvl="0" indent="-3429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400" b="1" dirty="0">
                <a:solidFill>
                  <a:srgbClr val="FF0000"/>
                </a:solidFill>
              </a:rPr>
              <a:t>İlk iki taksit</a:t>
            </a:r>
            <a:r>
              <a:rPr lang="tr-TR" altLang="tr-TR" sz="2400" b="1" dirty="0">
                <a:solidFill>
                  <a:srgbClr val="0070C0"/>
                </a:solidFill>
              </a:rPr>
              <a:t>in süresinde ödenmesi şart.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2628" indent="-342900" algn="just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Bir takvim yılında 2 taksit (ilk iki taksit hariç) ödenmeyebilir.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2628" marR="0" lvl="0" indent="-342900" algn="just" fontAlgn="auto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Süresinde ödenmeyen taksitler, son taksiti izleyen ayın sonuna kadar geç ödeme zammı ile ödenebilir.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tr-TR" altLang="tr-TR" sz="900" b="1" dirty="0">
              <a:latin typeface="+mn-lt"/>
            </a:endParaRPr>
          </a:p>
          <a:p>
            <a:pPr marL="452628" lvl="0" indent="-342900" algn="just" fontAlgn="auto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>
                <a:solidFill>
                  <a:srgbClr val="0070C0"/>
                </a:solidFill>
              </a:rPr>
              <a:t>Taksitlendirme sürecinin sonunda; taksitlerin bir kısmının ödenmemiş olması halinde,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ödenen </a:t>
            </a:r>
            <a:r>
              <a:rPr lang="tr-TR" altLang="tr-TR" sz="2400" b="1" dirty="0">
                <a:solidFill>
                  <a:srgbClr val="FF0000"/>
                </a:solidFill>
              </a:rPr>
              <a:t>tutar kadar </a:t>
            </a:r>
            <a:r>
              <a:rPr lang="tr-TR" altLang="tr-TR" sz="2400" b="1" dirty="0">
                <a:solidFill>
                  <a:srgbClr val="0070C0"/>
                </a:solidFill>
              </a:rPr>
              <a:t>Kanundan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yararlanılacak.</a:t>
            </a:r>
          </a:p>
          <a:p>
            <a:pPr marL="281178" lvl="0" indent="-171450" algn="just" fontAlgn="auto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900" b="1" dirty="0" smtClean="0">
              <a:solidFill>
                <a:srgbClr val="0070C0"/>
              </a:solidFill>
            </a:endParaRPr>
          </a:p>
          <a:p>
            <a:pPr marL="452628" lvl="0" indent="-342900" algn="just" fontAlgn="auto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1" dirty="0" smtClean="0">
                <a:solidFill>
                  <a:srgbClr val="0070C0"/>
                </a:solidFill>
              </a:rPr>
              <a:t>Pişmanlık </a:t>
            </a:r>
            <a:r>
              <a:rPr lang="tr-TR" altLang="tr-TR" sz="2400" b="1" dirty="0">
                <a:solidFill>
                  <a:srgbClr val="0070C0"/>
                </a:solidFill>
              </a:rPr>
              <a:t>ve matrah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artırımında kısmi ödeme yapılması halinde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yararlanma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hakkı kaybedilecek.</a:t>
            </a:r>
            <a:endParaRPr lang="tr-TR" alt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3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DİĞER HUSUSLAR</a:t>
            </a:r>
            <a:endParaRPr lang="tr-TR" altLang="tr-TR" sz="2800" b="1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124744"/>
            <a:ext cx="8208912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Yeni Kanundan;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</a:rPr>
              <a:t>7256 </a:t>
            </a:r>
            <a:r>
              <a:rPr lang="tr-TR" sz="2400" b="1" dirty="0">
                <a:solidFill>
                  <a:srgbClr val="0070C0"/>
                </a:solidFill>
              </a:rPr>
              <a:t>sayılı Kanun kapsamında yapılandırılan borçlar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</a:rPr>
              <a:t>6183 </a:t>
            </a:r>
            <a:r>
              <a:rPr lang="tr-TR" sz="2400" b="1" dirty="0">
                <a:solidFill>
                  <a:srgbClr val="0070C0"/>
                </a:solidFill>
              </a:rPr>
              <a:t>sayılı Kanuna göre </a:t>
            </a:r>
            <a:r>
              <a:rPr lang="tr-TR" sz="2400" b="1" dirty="0" smtClean="0">
                <a:solidFill>
                  <a:srgbClr val="0070C0"/>
                </a:solidFill>
              </a:rPr>
              <a:t>taksitlendirilen borçlar </a:t>
            </a:r>
            <a:endParaRPr lang="tr-TR" sz="2400" b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için </a:t>
            </a:r>
            <a:r>
              <a:rPr lang="tr-TR" sz="2400" b="1" dirty="0" smtClean="0">
                <a:solidFill>
                  <a:srgbClr val="FF0000"/>
                </a:solidFill>
              </a:rPr>
              <a:t>yararlanılabilir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600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</a:rPr>
              <a:t>6736</a:t>
            </a:r>
            <a:r>
              <a:rPr lang="tr-TR" sz="2400" b="1" dirty="0">
                <a:solidFill>
                  <a:srgbClr val="0070C0"/>
                </a:solidFill>
              </a:rPr>
              <a:t>, 7020 ve 7143 sayılı Kanun kapsamında taksit ödemeleri devam eden 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</a:rPr>
              <a:t>6736 </a:t>
            </a:r>
            <a:r>
              <a:rPr lang="tr-TR" sz="2400" b="1" dirty="0">
                <a:solidFill>
                  <a:srgbClr val="0070C0"/>
                </a:solidFill>
              </a:rPr>
              <a:t>sayılı Kanuna göre tahakkuk </a:t>
            </a:r>
            <a:r>
              <a:rPr lang="tr-TR" sz="2400" b="1" dirty="0" smtClean="0">
                <a:solidFill>
                  <a:srgbClr val="0070C0"/>
                </a:solidFill>
              </a:rPr>
              <a:t>eden (matrah artırımı vb.)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70C0"/>
                </a:solidFill>
              </a:rPr>
              <a:t>alacaklar </a:t>
            </a:r>
            <a:r>
              <a:rPr lang="tr-TR" sz="2400" b="1" dirty="0">
                <a:solidFill>
                  <a:srgbClr val="0070C0"/>
                </a:solidFill>
              </a:rPr>
              <a:t>için </a:t>
            </a:r>
            <a:r>
              <a:rPr lang="tr-TR" sz="2400" b="1" dirty="0" smtClean="0">
                <a:solidFill>
                  <a:srgbClr val="FF0000"/>
                </a:solidFill>
              </a:rPr>
              <a:t>yararlanılamayacak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600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70C0"/>
                </a:solidFill>
              </a:rPr>
              <a:t>Borç durumunu gösterir </a:t>
            </a:r>
            <a:r>
              <a:rPr lang="tr-TR" sz="2400" b="1" dirty="0" smtClean="0">
                <a:solidFill>
                  <a:srgbClr val="0070C0"/>
                </a:solidFill>
              </a:rPr>
              <a:t>belgede yapılandırılan </a:t>
            </a:r>
            <a:r>
              <a:rPr lang="tr-TR" sz="2400" b="1" dirty="0">
                <a:solidFill>
                  <a:srgbClr val="0070C0"/>
                </a:solidFill>
              </a:rPr>
              <a:t>borçların yer almaması için bu borçların en az %10’unun ödenmiş olması şartı </a:t>
            </a:r>
            <a:r>
              <a:rPr lang="tr-TR" sz="2400" b="1" dirty="0" smtClean="0">
                <a:solidFill>
                  <a:srgbClr val="0070C0"/>
                </a:solidFill>
              </a:rPr>
              <a:t>aranacak</a:t>
            </a:r>
            <a:endParaRPr lang="tr-TR" sz="2400" b="1" dirty="0">
              <a:solidFill>
                <a:srgbClr val="0070C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latin typeface="Arial Black" pitchFamily="34" charset="0"/>
              </a:rPr>
              <a:pPr eaLnBrk="1" hangingPunct="1"/>
              <a:t>52</a:t>
            </a:fld>
            <a:endParaRPr lang="tr-TR" altLang="tr-TR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6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CDAF3E-C272-4C0A-BB30-CA48DE713CA9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53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6873" y="116632"/>
            <a:ext cx="7124328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altLang="tr-TR" sz="2500" b="1" dirty="0" smtClean="0">
                <a:solidFill>
                  <a:srgbClr val="FF0000"/>
                </a:solidFill>
              </a:rPr>
              <a:t>YENİDEN DEĞERLEME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8640960" cy="5580856"/>
          </a:xfrm>
        </p:spPr>
        <p:txBody>
          <a:bodyPr>
            <a:noAutofit/>
          </a:bodyPr>
          <a:lstStyle/>
          <a:p>
            <a:pPr marL="179388" algn="just" eaLnBrk="1" fontAlgn="auto" hangingPunct="1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Mükellefler, 9/6/2021 tarihi itibarıyla aktiflerine kayıtlı olan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;</a:t>
            </a:r>
          </a:p>
          <a:p>
            <a:pPr marL="627063" algn="just" eaLnBrk="1" fontAlgn="auto" hangingPunct="1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r>
              <a:rPr lang="tr-TR" altLang="tr-TR" sz="1200" b="1" dirty="0" smtClean="0">
                <a:solidFill>
                  <a:srgbClr val="0070C0"/>
                </a:solidFill>
              </a:rPr>
              <a:t>	</a:t>
            </a:r>
          </a:p>
          <a:p>
            <a:pPr marL="539750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Taşınmazlar ile</a:t>
            </a:r>
          </a:p>
          <a:p>
            <a:pPr marL="539750" indent="-342900" algn="just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  <a:defRPr/>
            </a:pPr>
            <a:r>
              <a:rPr lang="tr-TR" altLang="tr-TR" sz="2200" b="1" dirty="0" smtClean="0">
                <a:solidFill>
                  <a:srgbClr val="FF0000"/>
                </a:solidFill>
              </a:rPr>
              <a:t>Amortismana tabi diğer iktisadi kıymetlerini,</a:t>
            </a:r>
          </a:p>
          <a:p>
            <a:pPr marL="627063" algn="just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endParaRPr lang="tr-TR" altLang="tr-TR" sz="1200" b="1" dirty="0" smtClean="0">
              <a:solidFill>
                <a:srgbClr val="0070C0"/>
              </a:solidFill>
            </a:endParaRPr>
          </a:p>
          <a:p>
            <a:pPr marL="179388" algn="just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r>
              <a:rPr lang="tr-TR" altLang="tr-TR" sz="2200" b="1" dirty="0" smtClean="0">
                <a:solidFill>
                  <a:srgbClr val="0070C0"/>
                </a:solidFill>
              </a:rPr>
              <a:t>31/12/2021 </a:t>
            </a:r>
            <a:r>
              <a:rPr lang="tr-TR" altLang="tr-TR" sz="2200" b="1" dirty="0">
                <a:solidFill>
                  <a:srgbClr val="0070C0"/>
                </a:solidFill>
              </a:rPr>
              <a:t>tarihine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kadar, Yİ-ÜFE </a:t>
            </a:r>
            <a:r>
              <a:rPr lang="tr-TR" altLang="tr-TR" sz="2200" b="1" dirty="0">
                <a:solidFill>
                  <a:srgbClr val="0070C0"/>
                </a:solidFill>
              </a:rPr>
              <a:t>değerindeki artış oranını </a:t>
            </a:r>
            <a:r>
              <a:rPr lang="tr-TR" altLang="tr-TR" sz="2200" b="1" dirty="0" smtClean="0">
                <a:solidFill>
                  <a:srgbClr val="0070C0"/>
                </a:solidFill>
              </a:rPr>
              <a:t>dikkate alarak yeniden değerleyebileceklerdir.</a:t>
            </a:r>
          </a:p>
          <a:p>
            <a:pPr marL="179388" algn="just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endParaRPr lang="tr-TR" altLang="tr-TR" sz="1100" b="1" dirty="0">
              <a:solidFill>
                <a:srgbClr val="0070C0"/>
              </a:solidFill>
            </a:endParaRPr>
          </a:p>
          <a:p>
            <a:pPr marL="179388" algn="just">
              <a:spcBef>
                <a:spcPts val="0"/>
              </a:spcBef>
              <a:spcAft>
                <a:spcPts val="200"/>
              </a:spcAft>
              <a:tabLst>
                <a:tab pos="179388" algn="l"/>
              </a:tabLst>
              <a:defRPr/>
            </a:pPr>
            <a:r>
              <a:rPr lang="tr-TR" altLang="tr-TR" sz="2200" b="1" dirty="0">
                <a:solidFill>
                  <a:srgbClr val="0070C0"/>
                </a:solidFill>
              </a:rPr>
              <a:t>Yapılan yeniden değerleme sonrası pasifte özel bir fon hesabında gösterilen </a:t>
            </a:r>
            <a:r>
              <a:rPr lang="tr-TR" altLang="tr-TR" sz="2200" b="1" dirty="0">
                <a:solidFill>
                  <a:srgbClr val="FF0000"/>
                </a:solidFill>
              </a:rPr>
              <a:t>değer artışı tutarı üzerinden %2 oranında hesaplanan vergi</a:t>
            </a:r>
            <a:r>
              <a:rPr lang="tr-TR" altLang="tr-TR" sz="2200" b="1" dirty="0">
                <a:solidFill>
                  <a:srgbClr val="0070C0"/>
                </a:solidFill>
              </a:rPr>
              <a:t>, yeniden değerleme işleminin yapıldığı tarihi izleyen ayın sonuna kadar bir beyanname ile gelir veya kurumlar vergisi yönünden bağlı olunan vergi dairesine </a:t>
            </a:r>
            <a:r>
              <a:rPr lang="tr-TR" altLang="tr-TR" sz="2200" b="1" dirty="0">
                <a:solidFill>
                  <a:srgbClr val="FF0000"/>
                </a:solidFill>
              </a:rPr>
              <a:t>beyan edilecek ve ilk taksiti beyanname verme süresi içinde, izleyen taksitler beyanname verme süresini takip eden ikinci ve dördüncü ayda olmak üzere </a:t>
            </a:r>
            <a:r>
              <a:rPr lang="tr-TR" altLang="tr-TR" sz="2200" b="1" dirty="0">
                <a:solidFill>
                  <a:srgbClr val="0070C0"/>
                </a:solidFill>
              </a:rPr>
              <a:t>üç eşit taksitte ödenecektir.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1443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ARAÇ MUAYENESİ</a:t>
            </a:r>
            <a:endParaRPr lang="tr-TR" altLang="tr-TR" sz="2800" b="1" dirty="0" smtClean="0">
              <a:solidFill>
                <a:srgbClr val="FF0000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503C3-0045-4948-8B2F-3F4320FA3B7B}" type="slidenum">
              <a:rPr lang="tr-TR" altLang="tr-TR" sz="1200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54</a:t>
            </a:fld>
            <a:endParaRPr lang="tr-TR" altLang="tr-TR" sz="12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1167776"/>
            <a:ext cx="659901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tr-TR" sz="2000" b="1" dirty="0">
                <a:solidFill>
                  <a:srgbClr val="0070C0"/>
                </a:solidFill>
              </a:rPr>
              <a:t>9/6/2021 tarihine kadar araç muayenesini yaptırması gerektiği halde yaptırmamış olanların, </a:t>
            </a:r>
            <a:r>
              <a:rPr lang="tr-TR" sz="2200" b="1" dirty="0">
                <a:solidFill>
                  <a:srgbClr val="FF0000"/>
                </a:solidFill>
              </a:rPr>
              <a:t>31/12/2021</a:t>
            </a:r>
            <a:r>
              <a:rPr lang="tr-TR" sz="22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rgbClr val="0070C0"/>
                </a:solidFill>
              </a:rPr>
              <a:t>tarihine kadar (bu tarih dâhil) araç muayenelerini yaptırmaları halinde,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11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0070C0"/>
                </a:solidFill>
              </a:rPr>
              <a:t>Muayene </a:t>
            </a:r>
            <a:r>
              <a:rPr lang="tr-TR" sz="2000" b="1" dirty="0">
                <a:solidFill>
                  <a:srgbClr val="0070C0"/>
                </a:solidFill>
              </a:rPr>
              <a:t>süresi geçirilen her ay ve kesri için tahsili gereken </a:t>
            </a:r>
            <a:r>
              <a:rPr lang="tr-TR" sz="2000" b="1" dirty="0" smtClean="0">
                <a:solidFill>
                  <a:srgbClr val="FF0000"/>
                </a:solidFill>
              </a:rPr>
              <a:t>%5 fazla </a:t>
            </a:r>
            <a:r>
              <a:rPr lang="tr-TR" sz="2000" b="1" dirty="0">
                <a:solidFill>
                  <a:srgbClr val="0070C0"/>
                </a:solidFill>
              </a:rPr>
              <a:t>yerine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Yİ-ÜFE </a:t>
            </a:r>
            <a:r>
              <a:rPr lang="tr-TR" sz="2000" b="1" dirty="0">
                <a:solidFill>
                  <a:srgbClr val="0070C0"/>
                </a:solidFill>
              </a:rPr>
              <a:t>oranları esas alınarak hesaplanacak tutar,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600" b="1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70C0"/>
                </a:solidFill>
              </a:rPr>
              <a:t>9/6/2021 tarihinden araç muayenelerinin yapıldığı tarihe kadar geçen sürenin her ay ve kesri için </a:t>
            </a:r>
            <a:r>
              <a:rPr lang="tr-TR" sz="2000" b="1" dirty="0" smtClean="0">
                <a:solidFill>
                  <a:srgbClr val="FF0000"/>
                </a:solidFill>
              </a:rPr>
              <a:t>%0,75 </a:t>
            </a:r>
            <a:r>
              <a:rPr lang="tr-TR" sz="2000" b="1" dirty="0">
                <a:solidFill>
                  <a:srgbClr val="0070C0"/>
                </a:solidFill>
              </a:rPr>
              <a:t>oranı esas alınarak hesaplanacak tutar,</a:t>
            </a:r>
          </a:p>
          <a:p>
            <a:pPr algn="just">
              <a:spcBef>
                <a:spcPts val="0"/>
              </a:spcBef>
            </a:pPr>
            <a:endParaRPr lang="tr-TR" sz="800" b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tr-TR" sz="2000" b="1" dirty="0" smtClean="0">
                <a:solidFill>
                  <a:srgbClr val="0070C0"/>
                </a:solidFill>
              </a:rPr>
              <a:t>tahsil edilecek,</a:t>
            </a:r>
          </a:p>
          <a:p>
            <a:pPr algn="just">
              <a:spcBef>
                <a:spcPts val="0"/>
              </a:spcBef>
            </a:pPr>
            <a:endParaRPr lang="tr-TR" sz="1050" b="1" dirty="0" smtClean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70C0"/>
                </a:solidFill>
              </a:rPr>
              <a:t>Muayene süresi geçirilen her ay ve kesri için hesaplanan </a:t>
            </a:r>
            <a:r>
              <a:rPr lang="tr-TR" sz="2000" b="1" dirty="0" smtClean="0">
                <a:solidFill>
                  <a:srgbClr val="FF0000"/>
                </a:solidFill>
              </a:rPr>
              <a:t>%5 fazlanın</a:t>
            </a:r>
          </a:p>
          <a:p>
            <a:pPr algn="just">
              <a:spcBef>
                <a:spcPts val="0"/>
              </a:spcBef>
            </a:pPr>
            <a:endParaRPr lang="tr-TR" sz="4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tr-TR" sz="2000" b="1" dirty="0" smtClean="0">
                <a:solidFill>
                  <a:srgbClr val="0070C0"/>
                </a:solidFill>
              </a:rPr>
              <a:t>tahsilinden </a:t>
            </a:r>
            <a:r>
              <a:rPr lang="tr-TR" sz="2000" b="1" dirty="0">
                <a:solidFill>
                  <a:srgbClr val="0070C0"/>
                </a:solidFill>
              </a:rPr>
              <a:t>vazgeçilecektir.</a:t>
            </a:r>
            <a:endParaRPr lang="tr-TR" sz="2000" b="1" dirty="0" smtClean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36296" y="2436609"/>
            <a:ext cx="1754602" cy="128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gün</a:t>
            </a:r>
          </a:p>
          <a:p>
            <a:pPr algn="ctr"/>
            <a:r>
              <a:rPr lang="tr-TR" dirty="0" smtClean="0"/>
              <a:t>31 ARALIK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84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AC7F3-95EA-44C5-9BB6-DF096126F44F}" type="slidenum">
              <a:rPr lang="tr-TR" altLang="tr-TR" sz="1200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55</a:t>
            </a:fld>
            <a:endParaRPr lang="tr-TR" altLang="tr-TR" sz="1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Resi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1" t="67691" r="10989" b="10744"/>
          <a:stretch>
            <a:fillRect/>
          </a:stretch>
        </p:blipFill>
        <p:spPr bwMode="auto">
          <a:xfrm>
            <a:off x="1691680" y="4349080"/>
            <a:ext cx="57574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876792" y="1103553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Başvurularınızı</a:t>
            </a:r>
          </a:p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Maskesiz Yapabileceğiniz</a:t>
            </a:r>
          </a:p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Tek Vergi Dairesi</a:t>
            </a:r>
          </a:p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İnteraktif Vergi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Dairesi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ivd.gib.gov.tr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00480" y="-145522"/>
            <a:ext cx="7056784" cy="1226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altLang="tr-TR" sz="2800" b="1" dirty="0" smtClean="0">
                <a:solidFill>
                  <a:srgbClr val="FF0000"/>
                </a:solidFill>
              </a:rPr>
              <a:t>İNTERAKTİF VERGİ DAİRESİ</a:t>
            </a:r>
          </a:p>
        </p:txBody>
      </p:sp>
    </p:spTree>
    <p:extLst>
      <p:ext uri="{BB962C8B-B14F-4D97-AF65-F5344CB8AC3E}">
        <p14:creationId xmlns:p14="http://schemas.microsoft.com/office/powerpoint/2010/main" xmlns="" val="676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" y="6275724"/>
            <a:ext cx="9144000" cy="64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19"/>
            <a:ext cx="3059832" cy="12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755576" y="2852936"/>
            <a:ext cx="7772400" cy="1470025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6600" dirty="0" smtClean="0">
                <a:solidFill>
                  <a:srgbClr val="0070C0"/>
                </a:solidFill>
              </a:rPr>
              <a:t>Teşekkürler</a:t>
            </a:r>
            <a:endParaRPr lang="tr-TR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6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59115" y="188640"/>
            <a:ext cx="33893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ALACAK TÜRLERİ (2)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2198" y="1268760"/>
            <a:ext cx="422377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FF0000"/>
              </a:buClr>
              <a:defRPr/>
            </a:pPr>
            <a:r>
              <a:rPr lang="tr-TR" sz="2400" b="1" u="sng" dirty="0">
                <a:solidFill>
                  <a:srgbClr val="FF0000"/>
                </a:solidFill>
              </a:rPr>
              <a:t>2) İDARİ PARA CEZALARI</a:t>
            </a: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>
                <a:solidFill>
                  <a:srgbClr val="0070C0"/>
                </a:solidFill>
              </a:rPr>
              <a:t>Trafik Para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Cezaları</a:t>
            </a: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endParaRPr lang="tr-TR" altLang="tr-TR" sz="700" b="1" dirty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 smtClean="0">
                <a:solidFill>
                  <a:srgbClr val="0070C0"/>
                </a:solidFill>
              </a:rPr>
              <a:t>Askerlik İdari Para Cezaları</a:t>
            </a: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endParaRPr lang="tr-TR" altLang="tr-TR" sz="700" b="1" dirty="0" smtClean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>
                <a:solidFill>
                  <a:srgbClr val="0070C0"/>
                </a:solidFill>
              </a:rPr>
              <a:t>Seçim İdari Para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Cezaları</a:t>
            </a: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endParaRPr lang="tr-TR" altLang="tr-TR" sz="700" b="1" dirty="0" smtClean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 smtClean="0">
                <a:solidFill>
                  <a:srgbClr val="0070C0"/>
                </a:solidFill>
              </a:rPr>
              <a:t>Nüfus İdari Para </a:t>
            </a:r>
            <a:r>
              <a:rPr lang="tr-TR" altLang="tr-TR" sz="2000" b="1" dirty="0">
                <a:solidFill>
                  <a:srgbClr val="0070C0"/>
                </a:solidFill>
              </a:rPr>
              <a:t>Cezaları </a:t>
            </a:r>
            <a:endParaRPr lang="tr-TR" altLang="tr-TR" sz="2000" b="1" dirty="0" smtClean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endParaRPr lang="tr-TR" altLang="tr-TR" sz="700" b="1" dirty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>
                <a:solidFill>
                  <a:srgbClr val="0070C0"/>
                </a:solidFill>
              </a:rPr>
              <a:t>Karayolu Taşıma Kanununa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Göre </a:t>
            </a:r>
            <a:r>
              <a:rPr lang="tr-TR" altLang="tr-TR" sz="2000" b="1" dirty="0">
                <a:solidFill>
                  <a:srgbClr val="0070C0"/>
                </a:solidFill>
              </a:rPr>
              <a:t>K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esilen Para </a:t>
            </a:r>
            <a:r>
              <a:rPr lang="tr-TR" altLang="tr-TR" sz="2000" b="1" dirty="0">
                <a:solidFill>
                  <a:srgbClr val="0070C0"/>
                </a:solidFill>
              </a:rPr>
              <a:t>C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ezaları </a:t>
            </a: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endParaRPr lang="tr-TR" altLang="tr-TR" sz="700" b="1" dirty="0">
              <a:solidFill>
                <a:srgbClr val="0070C0"/>
              </a:solidFill>
            </a:endParaRPr>
          </a:p>
          <a:p>
            <a:pPr marL="719138" lvl="1" indent="-273050" algn="just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tr-TR" altLang="tr-TR" sz="2000" b="1" dirty="0">
                <a:solidFill>
                  <a:srgbClr val="0070C0"/>
                </a:solidFill>
              </a:rPr>
              <a:t>K.G.M. İşletimindeki Otoyol ve Köprülerden Usulsüz Geçişler Nedeniyle Kesilen İdari Para 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Cezaları</a:t>
            </a:r>
          </a:p>
          <a:p>
            <a:pPr marL="446088" lvl="1" algn="just">
              <a:buClr>
                <a:srgbClr val="0070C0"/>
              </a:buClr>
              <a:tabLst>
                <a:tab pos="804863" algn="l"/>
              </a:tabLst>
            </a:pPr>
            <a:r>
              <a:rPr lang="tr-TR" altLang="tr-TR" sz="2000" b="1" dirty="0" smtClean="0">
                <a:solidFill>
                  <a:srgbClr val="0070C0"/>
                </a:solidFill>
              </a:rPr>
              <a:t>     </a:t>
            </a:r>
            <a:r>
              <a:rPr lang="tr-TR" altLang="tr-TR" sz="2000" b="1" dirty="0" err="1" smtClean="0">
                <a:solidFill>
                  <a:srgbClr val="0070C0"/>
                </a:solidFill>
              </a:rPr>
              <a:t>v.b</a:t>
            </a:r>
            <a:r>
              <a:rPr lang="tr-TR" altLang="tr-TR" sz="2000" b="1" dirty="0" smtClean="0">
                <a:solidFill>
                  <a:srgbClr val="0070C0"/>
                </a:solidFill>
              </a:rPr>
              <a:t>.</a:t>
            </a:r>
            <a:endParaRPr lang="tr-TR" altLang="tr-TR" sz="2000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148064" y="1268760"/>
            <a:ext cx="33918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FF0000"/>
              </a:buClr>
              <a:defRPr/>
            </a:pPr>
            <a:r>
              <a:rPr lang="tr-TR" sz="2400" b="1" u="sng" dirty="0">
                <a:solidFill>
                  <a:srgbClr val="FF0000"/>
                </a:solidFill>
              </a:rPr>
              <a:t>3) DİĞER ALACAKLAR</a:t>
            </a: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rgbClr val="0070C0"/>
                </a:solidFill>
              </a:rPr>
              <a:t>Öğrenim Katkı Kredisi ve Öğrenim </a:t>
            </a:r>
            <a:r>
              <a:rPr lang="tr-TR" sz="2000" b="1" dirty="0">
                <a:solidFill>
                  <a:srgbClr val="0070C0"/>
                </a:solidFill>
              </a:rPr>
              <a:t>Kredisi Borçları</a:t>
            </a: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>
                <a:solidFill>
                  <a:srgbClr val="0070C0"/>
                </a:solidFill>
              </a:rPr>
              <a:t>Madenlerden Devlet Hakkı</a:t>
            </a: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 err="1">
                <a:solidFill>
                  <a:srgbClr val="0070C0"/>
                </a:solidFill>
              </a:rPr>
              <a:t>Ecrimisiller</a:t>
            </a:r>
            <a:endParaRPr lang="tr-TR" sz="2000" b="1" dirty="0">
              <a:solidFill>
                <a:srgbClr val="0070C0"/>
              </a:solidFill>
            </a:endParaRP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>
                <a:solidFill>
                  <a:srgbClr val="0070C0"/>
                </a:solidFill>
              </a:rPr>
              <a:t>Haksız Alınan Destekleme Ödemeleri</a:t>
            </a: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598488" lvl="2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000" b="1" dirty="0">
                <a:solidFill>
                  <a:srgbClr val="0070C0"/>
                </a:solidFill>
              </a:rPr>
              <a:t>Kaynak Kullanımı Destekleme Fonu</a:t>
            </a:r>
          </a:p>
          <a:p>
            <a:pPr marL="255588" lvl="2" algn="just">
              <a:buClr>
                <a:srgbClr val="0070C0"/>
              </a:buClr>
              <a:defRPr/>
            </a:pPr>
            <a:r>
              <a:rPr lang="tr-TR" sz="2000" b="1" dirty="0" smtClean="0">
                <a:solidFill>
                  <a:srgbClr val="0070C0"/>
                </a:solidFill>
              </a:rPr>
              <a:t>     </a:t>
            </a:r>
            <a:r>
              <a:rPr lang="tr-TR" sz="2000" b="1" dirty="0" err="1" smtClean="0">
                <a:solidFill>
                  <a:srgbClr val="0070C0"/>
                </a:solidFill>
              </a:rPr>
              <a:t>v.b</a:t>
            </a:r>
            <a:r>
              <a:rPr lang="tr-TR" sz="20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139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7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268760"/>
            <a:ext cx="8568952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5975" lvl="2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chemeClr val="tx1"/>
              </a:solidFill>
            </a:endParaRPr>
          </a:p>
          <a:p>
            <a:pPr marL="815975" lvl="2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757791" y="188640"/>
            <a:ext cx="55920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  <a:ea typeface="+mj-ea"/>
                <a:cs typeface="+mj-cs"/>
              </a:rPr>
              <a:t>KAPSAMA GİRMEYEN ALACAKLAR</a:t>
            </a:r>
            <a:endParaRPr lang="tr-TR" altLang="tr-TR" sz="3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Dikdörtgen 3"/>
          <p:cNvSpPr/>
          <p:nvPr/>
        </p:nvSpPr>
        <p:spPr>
          <a:xfrm>
            <a:off x="395536" y="1556792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1593 </a:t>
            </a:r>
            <a:r>
              <a:rPr lang="tr-TR" sz="2500" b="1" dirty="0">
                <a:solidFill>
                  <a:srgbClr val="0070C0"/>
                </a:solidFill>
                <a:latin typeface="+mn-lt"/>
              </a:rPr>
              <a:t>sayılı Umumi Hıfzıssıhha Kanunu Kaynaklı </a:t>
            </a:r>
            <a:endParaRPr lang="tr-TR" sz="2500" b="1" dirty="0" smtClean="0">
              <a:solidFill>
                <a:srgbClr val="0070C0"/>
              </a:solidFill>
              <a:latin typeface="+mn-lt"/>
            </a:endParaRPr>
          </a:p>
          <a:p>
            <a:pPr marL="176213" lvl="2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     İdari </a:t>
            </a:r>
            <a:r>
              <a:rPr lang="tr-TR" sz="2500" b="1" dirty="0">
                <a:solidFill>
                  <a:srgbClr val="0070C0"/>
                </a:solidFill>
                <a:latin typeface="+mn-lt"/>
              </a:rPr>
              <a:t>Para Cezaları (Covid-19</a:t>
            </a: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sz="2500" b="1" dirty="0">
              <a:solidFill>
                <a:srgbClr val="0070C0"/>
              </a:solidFill>
              <a:latin typeface="+mn-lt"/>
            </a:endParaRP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Düzenleyici </a:t>
            </a:r>
            <a:r>
              <a:rPr lang="tr-TR" sz="2500" b="1" dirty="0">
                <a:solidFill>
                  <a:srgbClr val="0070C0"/>
                </a:solidFill>
                <a:latin typeface="+mn-lt"/>
              </a:rPr>
              <a:t>ve Denetleyici Kurumlarca Verilen İdari </a:t>
            </a: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Para Cezaları</a:t>
            </a: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sz="2500" b="1" dirty="0">
              <a:solidFill>
                <a:srgbClr val="0070C0"/>
              </a:solidFill>
              <a:latin typeface="+mn-lt"/>
            </a:endParaRP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500" b="1" dirty="0">
                <a:solidFill>
                  <a:srgbClr val="0070C0"/>
                </a:solidFill>
                <a:latin typeface="+mn-lt"/>
              </a:rPr>
              <a:t>4207 sayılı Tütün Ürünlerinin Zararlarının Önlenmesi ve Kontrolü Hakkında Kanun Kaynaklı İdari Para Cezaları</a:t>
            </a: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sz="2500" b="1" dirty="0">
              <a:solidFill>
                <a:srgbClr val="0070C0"/>
              </a:solidFill>
              <a:latin typeface="+mn-lt"/>
            </a:endParaRPr>
          </a:p>
          <a:p>
            <a:pPr marL="519113" lvl="2" indent="-342900" algn="just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sz="2500" b="1" dirty="0">
                <a:solidFill>
                  <a:srgbClr val="0070C0"/>
                </a:solidFill>
                <a:latin typeface="+mn-lt"/>
              </a:rPr>
              <a:t>Adli Para </a:t>
            </a:r>
            <a:r>
              <a:rPr lang="tr-TR" sz="2500" b="1" dirty="0" smtClean="0">
                <a:solidFill>
                  <a:srgbClr val="0070C0"/>
                </a:solidFill>
                <a:latin typeface="+mn-lt"/>
              </a:rPr>
              <a:t>Cezaları</a:t>
            </a:r>
            <a:endParaRPr lang="tr-TR" sz="25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Resim 7"/>
          <p:cNvPicPr/>
          <p:nvPr/>
        </p:nvPicPr>
        <p:blipFill rotWithShape="1">
          <a:blip r:embed="rId3" cstate="print"/>
          <a:srcRect l="2019" t="22460" r="77613" b="38031"/>
          <a:stretch/>
        </p:blipFill>
        <p:spPr bwMode="auto">
          <a:xfrm>
            <a:off x="7596336" y="1268760"/>
            <a:ext cx="1368152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639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solidFill>
                  <a:prstClr val="black"/>
                </a:solidFill>
                <a:latin typeface="Arial Black" pitchFamily="34" charset="0"/>
              </a:rPr>
              <a:pPr algn="r" eaLnBrk="1" hangingPunct="1"/>
              <a:t>8</a:t>
            </a:fld>
            <a:endParaRPr lang="tr-TR" altLang="tr-TR" sz="12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lvl="2" algn="l">
              <a:buClr>
                <a:prstClr val="black"/>
              </a:buClr>
              <a:defRPr/>
            </a:pPr>
            <a:r>
              <a:rPr lang="tr-TR" altLang="tr-TR" sz="1800" b="1" dirty="0">
                <a:solidFill>
                  <a:prstClr val="black"/>
                </a:solidFill>
              </a:rPr>
              <a:t/>
            </a:r>
            <a:br>
              <a:rPr lang="tr-TR" altLang="tr-TR" sz="1800" b="1" dirty="0">
                <a:solidFill>
                  <a:prstClr val="black"/>
                </a:solidFill>
              </a:rPr>
            </a:b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92657" y="188640"/>
            <a:ext cx="3522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FF0000"/>
                </a:solidFill>
              </a:rPr>
              <a:t>VERGİLERDE DÖNEM</a:t>
            </a:r>
            <a:endParaRPr lang="tr-TR" altLang="tr-TR" sz="3000" b="1" dirty="0">
              <a:solidFill>
                <a:srgbClr val="FF0000"/>
              </a:solidFill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683568" y="1590987"/>
            <a:ext cx="78488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tr-TR" altLang="tr-TR" sz="24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Kanunun kapsamı </a:t>
            </a:r>
            <a:r>
              <a:rPr lang="tr-TR" altLang="tr-TR" sz="24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30 Nisan 2021 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tarihi </a:t>
            </a:r>
            <a:r>
              <a:rPr lang="tr-TR" altLang="tr-TR" sz="2400" b="1" u="sng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(bu tarih dahil) 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esas alınarak düzenlenmiştir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tr-TR" altLang="tr-TR" sz="1800" b="1" dirty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Vergiler için 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bu 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tarihten önceki vergilendirme dönemleri kapsama girmektedir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tr-TR" altLang="tr-TR" sz="1800" b="1" dirty="0" smtClean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Beyannameli 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mükellefiyetlerde bu tarihe kadar verilmesi 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gereken 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beyannamelere konu vergiler kapsamdadır.</a:t>
            </a:r>
            <a:endParaRPr lang="tr-TR" altLang="tr-TR" sz="2400" b="1" dirty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tr-TR" altLang="tr-TR" sz="1800" b="1" dirty="0" smtClean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2021 yılına ilişkin yıllık vergilerde ise bu tarihten önce </a:t>
            </a:r>
            <a:r>
              <a:rPr lang="fi-FI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tahakkuk ede</a:t>
            </a: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nler kapsamdadır.</a:t>
            </a:r>
            <a:endParaRPr lang="tr-TR" altLang="tr-TR" sz="1100" b="1" dirty="0" smtClean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7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C012BE-6197-49F1-888B-BC29284BD79D}" type="slidenum">
              <a:rPr lang="tr-TR" altLang="tr-TR" sz="1200">
                <a:latin typeface="Arial Black" pitchFamily="34" charset="0"/>
              </a:rPr>
              <a:pPr algn="r" eaLnBrk="1" hangingPunct="1"/>
              <a:t>9</a:t>
            </a:fld>
            <a:endParaRPr lang="tr-TR" altLang="tr-TR" sz="1200">
              <a:latin typeface="Arial Black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92657" y="188640"/>
            <a:ext cx="35223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000" b="1" dirty="0" smtClean="0">
                <a:solidFill>
                  <a:srgbClr val="C00000"/>
                </a:solidFill>
                <a:ea typeface="+mj-ea"/>
                <a:cs typeface="+mj-cs"/>
              </a:rPr>
              <a:t>VERGİLERDE DÖNEM</a:t>
            </a:r>
            <a:endParaRPr lang="tr-TR" altLang="tr-TR" sz="30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539552" y="1700808"/>
            <a:ext cx="792088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tr-TR" sz="2400" b="1" u="sng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Ancak;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700" b="1" u="sng" dirty="0" smtClean="0">
              <a:solidFill>
                <a:srgbClr val="FF000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700" b="1" dirty="0" smtClean="0">
              <a:latin typeface="+mn-lt"/>
              <a:ea typeface="Calibri" pitchFamily="34" charset="0"/>
              <a:cs typeface="Calibri" pitchFamily="34" charset="0"/>
            </a:endParaRPr>
          </a:p>
          <a:p>
            <a:pPr marL="536575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2021 yılına ilişkin Motorlu Taşıtlar Vergisinin 2. taksiti,</a:t>
            </a:r>
          </a:p>
          <a:p>
            <a:pPr marL="193675" algn="just">
              <a:spcBef>
                <a:spcPct val="0"/>
              </a:spcBef>
            </a:pPr>
            <a:endParaRPr lang="tr-TR" altLang="tr-TR" sz="2400" b="1" dirty="0" smtClean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536575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altLang="tr-TR" sz="24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2021 </a:t>
            </a:r>
            <a:r>
              <a:rPr lang="tr-TR" altLang="tr-TR" sz="24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yılına ilişkin </a:t>
            </a:r>
            <a:r>
              <a:rPr lang="tr-TR" altLang="tr-TR" sz="24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Emlak Vergisi </a:t>
            </a:r>
            <a:r>
              <a:rPr lang="tr-TR" altLang="tr-TR" sz="24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ile işyeri ve diğer şekillerde kullanılan binalara ait </a:t>
            </a:r>
            <a:r>
              <a:rPr lang="tr-TR" altLang="tr-TR" sz="24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Çevre Temizlik Vergisi</a:t>
            </a:r>
            <a:r>
              <a:rPr lang="tr-TR" altLang="tr-TR" sz="24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, </a:t>
            </a:r>
          </a:p>
          <a:p>
            <a:pPr marL="193675" algn="just">
              <a:spcBef>
                <a:spcPct val="0"/>
              </a:spcBef>
            </a:pPr>
            <a:endParaRPr lang="tr-TR" sz="2400" b="1" dirty="0" smtClean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4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Calibri" pitchFamily="34" charset="0"/>
              </a:rPr>
              <a:t>     kapsamda değildir.</a:t>
            </a:r>
            <a:endParaRPr lang="tr-TR" altLang="tr-TR" sz="2400" b="1" dirty="0">
              <a:solidFill>
                <a:srgbClr val="0070C0"/>
              </a:solidFill>
              <a:latin typeface="+mn-lt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3457</TotalTime>
  <Words>3221</Words>
  <Application>Microsoft Office PowerPoint</Application>
  <PresentationFormat>Ekran Gösterisi (4:3)</PresentationFormat>
  <Paragraphs>1004</Paragraphs>
  <Slides>56</Slides>
  <Notes>56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Ofis Teması</vt:lpstr>
      <vt:lpstr>BAZI ALACAKLARIN YENİDEN YAPILANDIRILMASINA İLİŞKİN  7326 SAYILI KANUN</vt:lpstr>
      <vt:lpstr>AMAÇ</vt:lpstr>
      <vt:lpstr>KANUNA GENEL BAKIŞ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MATRAH ve VERGİ ARTIRIMI</vt:lpstr>
      <vt:lpstr>Slayt 24</vt:lpstr>
      <vt:lpstr>GELİR VERGİSİ MATRAH ARTIRIMI</vt:lpstr>
      <vt:lpstr>GELİR VERGİSİ MATRAH ARTIRIMI</vt:lpstr>
      <vt:lpstr>KURUMLAR VERGİSİ MATRAH ARTIRIMI</vt:lpstr>
      <vt:lpstr>KURUMLAR VERGİSİ MATRAH ARTIRIMI</vt:lpstr>
      <vt:lpstr> GELİR ve KURUMLAR VERGİSİ MATRAH ARTIRIMINA İLİŞKİN ORTAK HÜKÜMLER</vt:lpstr>
      <vt:lpstr>GELİR (STOPAJ) ve KURUMLAR (STOPAJ)  VERGİSİ ARTIRIMI</vt:lpstr>
      <vt:lpstr>Slayt 31</vt:lpstr>
      <vt:lpstr>SERBEST MESLEK ve KİRA STOPAJINDA ARTIRIM</vt:lpstr>
      <vt:lpstr>YILLARA SARİ İNŞAAT İŞLERİ  STOPAJINDA ARTIRIM</vt:lpstr>
      <vt:lpstr>VERGİDEN MUAF ESNAFA YAPILAN ÖDEMELERDE STOPAJ ARTIRIMI</vt:lpstr>
      <vt:lpstr>ZİRAİ MAHSUL VE HİZMETLER İÇİN ÇİFTÇİLERE YAPILAN ÖDEMELERDE STOPAJ ARTIRIMI</vt:lpstr>
      <vt:lpstr>KATMA DEĞER VERGİSİ ARTIRIMI</vt:lpstr>
      <vt:lpstr>MATRAH ve VERGİ ARTIRIMINA İLİŞKİN ORTAK HÜKÜMLER</vt:lpstr>
      <vt:lpstr>MATRAH ve VERGİ ARTIRIMINA İLİŞKİN ORTAK HÜKÜMLER</vt:lpstr>
      <vt:lpstr>MATRAH ve VERGİ ARTIRIMINA İLİŞKİN ORTAK HÜKÜMLER</vt:lpstr>
      <vt:lpstr> İŞLETMEDE BULUNDUĞU HALDE KAYITLARDA  YER ALMAYAN KIYMETLER - 1</vt:lpstr>
      <vt:lpstr> İŞLETMEDE BULUNDUĞU HALDE KAYITLARDA  YER ALMAYAN KIYMETLER - 2</vt:lpstr>
      <vt:lpstr>KAYITLARDA YER ALDIĞI HALDE İŞLETMEDE BULUNMAYAN EMTİA, MAKİNE, TEÇHİZAT VE DEMİRBAŞLAR</vt:lpstr>
      <vt:lpstr>KAYITLARDA YER ALDIĞI HALDE İŞLETMEDE BULUNMAYAN KASA MEVCUDU VE ORTAKLARDAN ALACAKLAR</vt:lpstr>
      <vt:lpstr>KANUNDAN YARARLANMA ŞARTLARI</vt:lpstr>
      <vt:lpstr>BAŞVURU, TAKSİT SAYISI VE ÖDEME SÜRESİ </vt:lpstr>
      <vt:lpstr>TAKSİTLİ ÖDEMELER</vt:lpstr>
      <vt:lpstr>İNDİRİMLİ ÖDEME (1)</vt:lpstr>
      <vt:lpstr>İNDİRİMLİ ÖDEME (2)</vt:lpstr>
      <vt:lpstr>VERGİ BORÇLARINA ÖDEME KOLAYLIĞI</vt:lpstr>
      <vt:lpstr>TRAFİK CEZALARINA ÖDEME KOLAYLIĞI</vt:lpstr>
      <vt:lpstr>SÜRESİNDE ÖDENMEYEN TAKSİTLER</vt:lpstr>
      <vt:lpstr>DİĞER HUSUSLAR</vt:lpstr>
      <vt:lpstr>YENİDEN DEĞERLEME</vt:lpstr>
      <vt:lpstr>ARAÇ MUAYENESİ</vt:lpstr>
      <vt:lpstr>İNTERAKTİF VERGİ DAİRESİ</vt:lpstr>
      <vt:lpstr>Slayt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GGM</dc:creator>
  <cp:lastModifiedBy>win</cp:lastModifiedBy>
  <cp:revision>306</cp:revision>
  <cp:lastPrinted>2016-08-15T12:19:02Z</cp:lastPrinted>
  <dcterms:created xsi:type="dcterms:W3CDTF">2016-04-15T06:58:29Z</dcterms:created>
  <dcterms:modified xsi:type="dcterms:W3CDTF">2021-07-07T07:15:25Z</dcterms:modified>
</cp:coreProperties>
</file>