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94" r:id="rId2"/>
    <p:sldId id="295" r:id="rId3"/>
    <p:sldId id="297" r:id="rId4"/>
    <p:sldId id="298" r:id="rId5"/>
    <p:sldId id="291" r:id="rId6"/>
    <p:sldId id="284" r:id="rId7"/>
    <p:sldId id="274" r:id="rId8"/>
  </p:sldIdLst>
  <p:sldSz cx="9144000" cy="6858000" type="screen4x3"/>
  <p:notesSz cx="6797675" cy="9872663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66"/>
    <a:srgbClr val="66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06799F8-075E-4A3A-A7F6-7FBC6576F1A4}" styleName="Tema Uygulanmış Stil 2 - Vurgu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FD0F851-EC5A-4D38-B0AD-8093EC10F338}" styleName="Açık Stil 1 - Vurgu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03447BB-5D67-496B-8E87-E561075AD55C}" styleName="Koyu Stil 1 - Vurgu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25E5076-3810-47DD-B79F-674D7AD40C01}" styleName="Koyu Stil 1 - Vurgu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7CE84F3-28C3-443E-9E96-99CF82512B78}" styleName="Koyu Stil 1 - Vurgu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EB9631B5-78F2-41C9-869B-9F39066F8104}" styleName="Orta Stil 3 - Vurgu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D7AC3CCA-C797-4891-BE02-D94E43425B78}" styleName="Orta Stil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69CF1AB2-1976-4502-BF36-3FF5EA218861}" styleName="Orta Stil 4 - Vurgu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5940675A-B579-460E-94D1-54222C63F5DA}" styleName="Stil Yok, Tablo Kılavuz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Stil Yok, Kılavuz Yok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16DA210-FB5B-4158-B5E0-FEB733F419BA}" styleName="Açık Stil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7670" autoAdjust="0"/>
  </p:normalViewPr>
  <p:slideViewPr>
    <p:cSldViewPr>
      <p:cViewPr varScale="1">
        <p:scale>
          <a:sx n="107" d="100"/>
          <a:sy n="107" d="100"/>
        </p:scale>
        <p:origin x="1656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660" cy="495348"/>
          </a:xfrm>
          <a:prstGeom prst="rect">
            <a:avLst/>
          </a:prstGeom>
        </p:spPr>
        <p:txBody>
          <a:bodyPr vert="horz" lIns="91166" tIns="45583" rIns="91166" bIns="45583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50443" y="1"/>
            <a:ext cx="2945660" cy="495348"/>
          </a:xfrm>
          <a:prstGeom prst="rect">
            <a:avLst/>
          </a:prstGeom>
        </p:spPr>
        <p:txBody>
          <a:bodyPr vert="horz" lIns="91166" tIns="45583" rIns="91166" bIns="45583" rtlCol="0"/>
          <a:lstStyle>
            <a:lvl1pPr algn="r">
              <a:defRPr sz="1200"/>
            </a:lvl1pPr>
          </a:lstStyle>
          <a:p>
            <a:fld id="{E97D8D04-8981-4AE4-B55B-41189C458C08}" type="datetimeFigureOut">
              <a:rPr lang="tr-TR" smtClean="0"/>
              <a:pPr/>
              <a:t>27.12.2019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77925" y="1233488"/>
            <a:ext cx="4441825" cy="33321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166" tIns="45583" rIns="91166" bIns="45583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79768" y="4751218"/>
            <a:ext cx="5438140" cy="3887362"/>
          </a:xfrm>
          <a:prstGeom prst="rect">
            <a:avLst/>
          </a:prstGeom>
        </p:spPr>
        <p:txBody>
          <a:bodyPr vert="horz" lIns="91166" tIns="45583" rIns="91166" bIns="45583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9377318"/>
            <a:ext cx="2945660" cy="495347"/>
          </a:xfrm>
          <a:prstGeom prst="rect">
            <a:avLst/>
          </a:prstGeom>
        </p:spPr>
        <p:txBody>
          <a:bodyPr vert="horz" lIns="91166" tIns="45583" rIns="91166" bIns="45583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50443" y="9377318"/>
            <a:ext cx="2945660" cy="495347"/>
          </a:xfrm>
          <a:prstGeom prst="rect">
            <a:avLst/>
          </a:prstGeom>
        </p:spPr>
        <p:txBody>
          <a:bodyPr vert="horz" lIns="91166" tIns="45583" rIns="91166" bIns="45583" rtlCol="0" anchor="b"/>
          <a:lstStyle>
            <a:lvl1pPr algn="r">
              <a:defRPr sz="1200"/>
            </a:lvl1pPr>
          </a:lstStyle>
          <a:p>
            <a:fld id="{E7A174EC-FB91-48F8-B92F-CDCA85A4AB9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852992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A174EC-FB91-48F8-B92F-CDCA85A4AB9F}" type="slidenum">
              <a:rPr lang="tr-TR" smtClean="0"/>
              <a:pPr/>
              <a:t>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215852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A174EC-FB91-48F8-B92F-CDCA85A4AB9F}" type="slidenum">
              <a:rPr lang="tr-TR" smtClean="0"/>
              <a:pPr/>
              <a:t>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120312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09FF9-1140-4B00-BC12-214F505C40B3}" type="datetimeFigureOut">
              <a:rPr lang="tr-TR" smtClean="0"/>
              <a:pPr/>
              <a:t>27.12.2019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D82DA-C434-43EF-908A-83CC50940773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834502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09FF9-1140-4B00-BC12-214F505C40B3}" type="datetimeFigureOut">
              <a:rPr lang="tr-TR" smtClean="0"/>
              <a:pPr/>
              <a:t>27.12.2019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D82DA-C434-43EF-908A-83CC50940773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444906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09FF9-1140-4B00-BC12-214F505C40B3}" type="datetimeFigureOut">
              <a:rPr lang="tr-TR" smtClean="0"/>
              <a:pPr/>
              <a:t>27.12.2019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D82DA-C434-43EF-908A-83CC50940773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828177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09FF9-1140-4B00-BC12-214F505C40B3}" type="datetimeFigureOut">
              <a:rPr lang="tr-TR" smtClean="0"/>
              <a:pPr/>
              <a:t>27.12.2019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D82DA-C434-43EF-908A-83CC50940773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228264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09FF9-1140-4B00-BC12-214F505C40B3}" type="datetimeFigureOut">
              <a:rPr lang="tr-TR" smtClean="0"/>
              <a:pPr/>
              <a:t>27.12.2019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D82DA-C434-43EF-908A-83CC50940773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01711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09FF9-1140-4B00-BC12-214F505C40B3}" type="datetimeFigureOut">
              <a:rPr lang="tr-TR" smtClean="0"/>
              <a:pPr/>
              <a:t>27.12.2019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D82DA-C434-43EF-908A-83CC50940773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542722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09FF9-1140-4B00-BC12-214F505C40B3}" type="datetimeFigureOut">
              <a:rPr lang="tr-TR" smtClean="0"/>
              <a:pPr/>
              <a:t>27.12.2019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D82DA-C434-43EF-908A-83CC50940773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915932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09FF9-1140-4B00-BC12-214F505C40B3}" type="datetimeFigureOut">
              <a:rPr lang="tr-TR" smtClean="0"/>
              <a:pPr/>
              <a:t>27.12.2019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D82DA-C434-43EF-908A-83CC50940773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35641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09FF9-1140-4B00-BC12-214F505C40B3}" type="datetimeFigureOut">
              <a:rPr lang="tr-TR" smtClean="0"/>
              <a:pPr/>
              <a:t>27.12.2019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D82DA-C434-43EF-908A-83CC50940773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956051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09FF9-1140-4B00-BC12-214F505C40B3}" type="datetimeFigureOut">
              <a:rPr lang="tr-TR" smtClean="0"/>
              <a:pPr/>
              <a:t>27.12.2019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D82DA-C434-43EF-908A-83CC50940773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643516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09FF9-1140-4B00-BC12-214F505C40B3}" type="datetimeFigureOut">
              <a:rPr lang="tr-TR" smtClean="0"/>
              <a:pPr/>
              <a:t>27.12.2019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D82DA-C434-43EF-908A-83CC50940773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123805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809FF9-1140-4B00-BC12-214F505C40B3}" type="datetimeFigureOut">
              <a:rPr lang="tr-TR" smtClean="0"/>
              <a:pPr/>
              <a:t>27.12.2019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CD82DA-C434-43EF-908A-83CC50940773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251189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gif"/><Relationship Id="rId3" Type="http://schemas.openxmlformats.org/officeDocument/2006/relationships/tags" Target="../tags/tag3.xml"/><Relationship Id="rId7" Type="http://schemas.openxmlformats.org/officeDocument/2006/relationships/image" Target="../media/image1.png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6" Type="http://schemas.openxmlformats.org/officeDocument/2006/relationships/slideLayout" Target="../slideLayouts/slideLayout1.xml"/><Relationship Id="rId5" Type="http://schemas.openxmlformats.org/officeDocument/2006/relationships/tags" Target="../tags/tag5.xml"/><Relationship Id="rId4" Type="http://schemas.openxmlformats.org/officeDocument/2006/relationships/tags" Target="../tags/tag4.xml"/><Relationship Id="rId9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6.xml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tags" Target="../tags/tag9.xml"/><Relationship Id="rId7" Type="http://schemas.openxmlformats.org/officeDocument/2006/relationships/image" Target="../media/image1.png"/><Relationship Id="rId2" Type="http://schemas.openxmlformats.org/officeDocument/2006/relationships/tags" Target="../tags/tag8.xml"/><Relationship Id="rId1" Type="http://schemas.openxmlformats.org/officeDocument/2006/relationships/tags" Target="../tags/tag7.xml"/><Relationship Id="rId6" Type="http://schemas.openxmlformats.org/officeDocument/2006/relationships/slideLayout" Target="../slideLayouts/slideLayout1.xml"/><Relationship Id="rId5" Type="http://schemas.openxmlformats.org/officeDocument/2006/relationships/tags" Target="../tags/tag11.xml"/><Relationship Id="rId4" Type="http://schemas.openxmlformats.org/officeDocument/2006/relationships/tags" Target="../tags/tag10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tags" Target="../tags/tag14.xml"/><Relationship Id="rId7" Type="http://schemas.openxmlformats.org/officeDocument/2006/relationships/image" Target="../media/image1.png"/><Relationship Id="rId2" Type="http://schemas.openxmlformats.org/officeDocument/2006/relationships/tags" Target="../tags/tag13.xml"/><Relationship Id="rId1" Type="http://schemas.openxmlformats.org/officeDocument/2006/relationships/tags" Target="../tags/tag12.xml"/><Relationship Id="rId6" Type="http://schemas.openxmlformats.org/officeDocument/2006/relationships/slideLayout" Target="../slideLayouts/slideLayout1.xml"/><Relationship Id="rId5" Type="http://schemas.openxmlformats.org/officeDocument/2006/relationships/tags" Target="../tags/tag16.xml"/><Relationship Id="rId4" Type="http://schemas.openxmlformats.org/officeDocument/2006/relationships/tags" Target="../tags/tag1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tags" Target="../tags/tag19.xml"/><Relationship Id="rId7" Type="http://schemas.openxmlformats.org/officeDocument/2006/relationships/image" Target="../media/image1.png"/><Relationship Id="rId2" Type="http://schemas.openxmlformats.org/officeDocument/2006/relationships/tags" Target="../tags/tag18.xml"/><Relationship Id="rId1" Type="http://schemas.openxmlformats.org/officeDocument/2006/relationships/tags" Target="../tags/tag17.xml"/><Relationship Id="rId6" Type="http://schemas.openxmlformats.org/officeDocument/2006/relationships/slideLayout" Target="../slideLayouts/slideLayout1.xml"/><Relationship Id="rId5" Type="http://schemas.openxmlformats.org/officeDocument/2006/relationships/tags" Target="../tags/tag21.xml"/><Relationship Id="rId4" Type="http://schemas.openxmlformats.org/officeDocument/2006/relationships/tags" Target="../tags/tag2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 3"/>
          <p:cNvGrpSpPr/>
          <p:nvPr/>
        </p:nvGrpSpPr>
        <p:grpSpPr>
          <a:xfrm>
            <a:off x="-540567" y="116632"/>
            <a:ext cx="9684568" cy="1472259"/>
            <a:chOff x="1199957" y="162167"/>
            <a:chExt cx="7699376" cy="696912"/>
          </a:xfrm>
        </p:grpSpPr>
        <p:sp>
          <p:nvSpPr>
            <p:cNvPr id="5" name="Rectangle 24"/>
            <p:cNvSpPr>
              <a:spLocks noChangeArrowheads="1"/>
            </p:cNvSpPr>
            <p:nvPr>
              <p:custDataLst>
                <p:tags r:id="rId1"/>
              </p:custDataLst>
            </p:nvPr>
          </p:nvSpPr>
          <p:spPr bwMode="gray">
            <a:xfrm>
              <a:off x="1626382" y="182985"/>
              <a:ext cx="1001713" cy="638175"/>
            </a:xfrm>
            <a:prstGeom prst="rect">
              <a:avLst/>
            </a:prstGeom>
            <a:solidFill>
              <a:schemeClr val="tx2"/>
            </a:solidFill>
            <a:ln>
              <a:solidFill>
                <a:schemeClr val="accent1"/>
              </a:solidFill>
            </a:ln>
            <a:effectLst/>
            <a:extLst/>
          </p:spPr>
          <p:txBody>
            <a:bodyPr wrap="none" anchor="ctr"/>
            <a:lstStyle/>
            <a:p>
              <a:pPr>
                <a:defRPr/>
              </a:pPr>
              <a:endParaRPr lang="tr-TR" kern="0">
                <a:solidFill>
                  <a:sysClr val="windowText" lastClr="000000"/>
                </a:solidFill>
                <a:latin typeface="Arial" charset="0"/>
              </a:endParaRPr>
            </a:p>
          </p:txBody>
        </p:sp>
        <p:sp>
          <p:nvSpPr>
            <p:cNvPr id="6" name="AutoShape 25"/>
            <p:cNvSpPr>
              <a:spLocks noChangeArrowheads="1"/>
            </p:cNvSpPr>
            <p:nvPr>
              <p:custDataLst>
                <p:tags r:id="rId2"/>
              </p:custDataLst>
            </p:nvPr>
          </p:nvSpPr>
          <p:spPr bwMode="gray">
            <a:xfrm>
              <a:off x="1658746" y="162167"/>
              <a:ext cx="2595563" cy="696912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tr-TR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7" name="AutoShape 26"/>
            <p:cNvSpPr>
              <a:spLocks noChangeArrowheads="1"/>
            </p:cNvSpPr>
            <p:nvPr>
              <p:custDataLst>
                <p:tags r:id="rId3"/>
              </p:custDataLst>
            </p:nvPr>
          </p:nvSpPr>
          <p:spPr bwMode="gray">
            <a:xfrm>
              <a:off x="1787333" y="232991"/>
              <a:ext cx="7045325" cy="538162"/>
            </a:xfrm>
            <a:prstGeom prst="roundRect">
              <a:avLst>
                <a:gd name="adj" fmla="val 50000"/>
              </a:avLst>
            </a:prstGeom>
            <a:solidFill>
              <a:schemeClr val="tx2"/>
            </a:solidFill>
            <a:ln>
              <a:noFill/>
            </a:ln>
            <a:effectLst/>
            <a:extLst/>
          </p:spPr>
          <p:txBody>
            <a:bodyPr wrap="none" anchor="ctr"/>
            <a:lstStyle/>
            <a:p>
              <a:pPr>
                <a:defRPr/>
              </a:pPr>
              <a:endParaRPr lang="tr-TR" kern="0">
                <a:solidFill>
                  <a:sysClr val="windowText" lastClr="000000"/>
                </a:solidFill>
                <a:latin typeface="Arial" charset="0"/>
              </a:endParaRPr>
            </a:p>
          </p:txBody>
        </p:sp>
        <p:sp>
          <p:nvSpPr>
            <p:cNvPr id="8" name="AutoShape 27"/>
            <p:cNvSpPr>
              <a:spLocks noChangeArrowheads="1"/>
            </p:cNvSpPr>
            <p:nvPr>
              <p:custDataLst>
                <p:tags r:id="rId4"/>
              </p:custDataLst>
            </p:nvPr>
          </p:nvSpPr>
          <p:spPr bwMode="gray">
            <a:xfrm>
              <a:off x="1720658" y="192329"/>
              <a:ext cx="7178675" cy="636587"/>
            </a:xfrm>
            <a:prstGeom prst="roundRect">
              <a:avLst>
                <a:gd name="adj" fmla="val 50000"/>
              </a:avLst>
            </a:prstGeom>
            <a:noFill/>
            <a:ln w="9525" algn="ctr">
              <a:solidFill>
                <a:schemeClr val="tx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tr-TR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9" name="Rectangle 28"/>
            <p:cNvSpPr>
              <a:spLocks noChangeArrowheads="1"/>
            </p:cNvSpPr>
            <p:nvPr>
              <p:custDataLst>
                <p:tags r:id="rId5"/>
              </p:custDataLst>
            </p:nvPr>
          </p:nvSpPr>
          <p:spPr bwMode="gray">
            <a:xfrm>
              <a:off x="1199957" y="360604"/>
              <a:ext cx="7632700" cy="29138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pPr algn="ctr" defTabSz="877888">
                <a:buClr>
                  <a:srgbClr val="FF6600"/>
                </a:buClr>
                <a:defRPr/>
              </a:pPr>
              <a:r>
                <a:rPr lang="tr-TR" sz="2000" b="1" kern="0" dirty="0" smtClean="0">
                  <a:solidFill>
                    <a:srgbClr val="FFFFFF"/>
                  </a:solidFill>
                  <a:latin typeface="Segoe UI Semibold" panose="020B0702040204020203" pitchFamily="34" charset="0"/>
                  <a:cs typeface="Segoe UI Semibold" panose="020B0702040204020203" pitchFamily="34" charset="0"/>
                </a:rPr>
                <a:t>T.C.</a:t>
              </a:r>
            </a:p>
            <a:p>
              <a:pPr algn="ctr" defTabSz="877888">
                <a:buClr>
                  <a:srgbClr val="FF6600"/>
                </a:buClr>
                <a:defRPr/>
              </a:pPr>
              <a:r>
                <a:rPr lang="tr-TR" sz="2000" b="1" kern="0" dirty="0" smtClean="0">
                  <a:solidFill>
                    <a:srgbClr val="FFFFFF"/>
                  </a:solidFill>
                  <a:latin typeface="Segoe UI Semibold" panose="020B0702040204020203" pitchFamily="34" charset="0"/>
                  <a:cs typeface="Segoe UI Semibold" panose="020B0702040204020203" pitchFamily="34" charset="0"/>
                </a:rPr>
                <a:t>OSMANİYE VALİLİĞİ</a:t>
              </a:r>
              <a:endParaRPr lang="en-US" sz="2000" b="1" kern="0" dirty="0">
                <a:solidFill>
                  <a:srgbClr val="FFFFFF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endParaRPr>
            </a:p>
          </p:txBody>
        </p:sp>
      </p:grp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496050"/>
            <a:ext cx="9144000" cy="361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Metin kutusu 10"/>
          <p:cNvSpPr txBox="1"/>
          <p:nvPr/>
        </p:nvSpPr>
        <p:spPr>
          <a:xfrm>
            <a:off x="33431" y="2489339"/>
            <a:ext cx="8957311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KURUM ADI </a:t>
            </a:r>
          </a:p>
          <a:p>
            <a:pPr algn="ctr"/>
            <a:r>
              <a:rPr lang="tr-TR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(ve varsa LOGO)</a:t>
            </a:r>
          </a:p>
          <a:p>
            <a:pPr algn="ctr"/>
            <a:endParaRPr lang="tr-TR" sz="36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algn="ctr"/>
            <a:r>
              <a:rPr lang="tr-TR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İL KOORDİNASYON KURULU</a:t>
            </a:r>
          </a:p>
          <a:p>
            <a:pPr algn="ctr"/>
            <a:r>
              <a:rPr lang="tr-TR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I. TOPLANTISI        </a:t>
            </a:r>
          </a:p>
          <a:p>
            <a:pPr algn="ctr"/>
            <a:r>
              <a:rPr lang="tr-TR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20.01.2020</a:t>
            </a:r>
            <a:endParaRPr lang="tr-TR" sz="36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257" y="270116"/>
            <a:ext cx="1142530" cy="1142113"/>
          </a:xfrm>
          <a:prstGeom prst="rect">
            <a:avLst/>
          </a:prstGeom>
        </p:spPr>
      </p:pic>
      <p:pic>
        <p:nvPicPr>
          <p:cNvPr id="14" name="Resim 13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38076" y="215070"/>
            <a:ext cx="1286782" cy="12867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1066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28"/>
          <p:cNvSpPr>
            <a:spLocks noChangeArrowheads="1"/>
          </p:cNvSpPr>
          <p:nvPr>
            <p:custDataLst>
              <p:tags r:id="rId1"/>
            </p:custDataLst>
          </p:nvPr>
        </p:nvSpPr>
        <p:spPr bwMode="gray">
          <a:xfrm>
            <a:off x="2241537" y="380260"/>
            <a:ext cx="6438900" cy="30777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defTabSz="877888">
              <a:buClr>
                <a:srgbClr val="FF6600"/>
              </a:buClr>
              <a:defRPr/>
            </a:pPr>
            <a:endParaRPr lang="en-US" sz="2000" b="1" kern="0" dirty="0">
              <a:solidFill>
                <a:srgbClr val="FFFFFF"/>
              </a:solidFill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496050"/>
            <a:ext cx="9144000" cy="361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10" name="Tablo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4354397"/>
              </p:ext>
            </p:extLst>
          </p:nvPr>
        </p:nvGraphicFramePr>
        <p:xfrm>
          <a:off x="51891" y="836712"/>
          <a:ext cx="9092108" cy="5190675"/>
        </p:xfrm>
        <a:graphic>
          <a:graphicData uri="http://schemas.openxmlformats.org/drawingml/2006/table">
            <a:tbl>
              <a:tblPr>
                <a:tableStyleId>{D03447BB-5D67-496B-8E87-E561075AD55C}</a:tableStyleId>
              </a:tblPr>
              <a:tblGrid>
                <a:gridCol w="37878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260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260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2606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2606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69815">
                <a:tc gridSpan="5">
                  <a:txBody>
                    <a:bodyPr/>
                    <a:lstStyle/>
                    <a:p>
                      <a:pPr algn="l" fontAlgn="t"/>
                      <a:r>
                        <a:rPr lang="tr-TR" sz="1400" b="1" u="none" strike="noStrike" dirty="0" smtClean="0">
                          <a:solidFill>
                            <a:srgbClr val="FF0000"/>
                          </a:solidFill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……………</a:t>
                      </a:r>
                      <a:r>
                        <a:rPr lang="tr-TR" sz="1400" b="1" u="none" strike="noStrike" baseline="0" dirty="0" smtClean="0">
                          <a:solidFill>
                            <a:srgbClr val="FF0000"/>
                          </a:solidFill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……………..  </a:t>
                      </a:r>
                      <a:r>
                        <a:rPr lang="tr-TR" sz="1400" b="1" u="none" strike="noStrike" dirty="0" smtClean="0">
                          <a:solidFill>
                            <a:srgbClr val="FF0000"/>
                          </a:solidFill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Bölge/İl</a:t>
                      </a:r>
                      <a:r>
                        <a:rPr lang="tr-TR" sz="1400" b="1" u="none" strike="noStrike" baseline="0" dirty="0" smtClean="0">
                          <a:solidFill>
                            <a:srgbClr val="FF0000"/>
                          </a:solidFill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 </a:t>
                      </a:r>
                      <a:r>
                        <a:rPr lang="tr-TR" sz="1400" b="1" u="none" strike="noStrike" dirty="0" smtClean="0">
                          <a:solidFill>
                            <a:srgbClr val="FF0000"/>
                          </a:solidFill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Müdürlüğü</a:t>
                      </a:r>
                      <a:r>
                        <a:rPr lang="tr-TR" sz="1200" u="none" strike="noStrike" dirty="0"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 </a:t>
                      </a:r>
                      <a:endParaRPr lang="tr-TR" sz="1200" b="0" i="0" u="none" strike="noStrike" dirty="0">
                        <a:solidFill>
                          <a:schemeClr val="bg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t"/>
                      <a:endParaRPr lang="tr-TR" sz="1200" b="0" i="0" u="none" strike="noStrike" dirty="0">
                        <a:solidFill>
                          <a:schemeClr val="bg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/>
                </a:tc>
                <a:tc hMerge="1">
                  <a:txBody>
                    <a:bodyPr/>
                    <a:lstStyle/>
                    <a:p>
                      <a:pPr algn="l" fontAlgn="t"/>
                      <a:endParaRPr lang="tr-TR" sz="1200" b="0" i="0" u="none" strike="noStrike" dirty="0">
                        <a:solidFill>
                          <a:schemeClr val="bg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/>
                </a:tc>
                <a:tc hMerge="1">
                  <a:txBody>
                    <a:bodyPr/>
                    <a:lstStyle/>
                    <a:p>
                      <a:pPr algn="l" fontAlgn="t"/>
                      <a:endParaRPr lang="tr-TR" sz="1200" b="0" i="0" u="none" strike="noStrike" dirty="0">
                        <a:solidFill>
                          <a:schemeClr val="bg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t"/>
                      <a:endParaRPr lang="tr-TR" sz="1200" b="0" i="0" u="none" strike="noStrike" dirty="0">
                        <a:solidFill>
                          <a:schemeClr val="bg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9447">
                <a:tc gridSpan="5">
                  <a:txBody>
                    <a:bodyPr/>
                    <a:lstStyle/>
                    <a:p>
                      <a:pPr algn="r" fontAlgn="t"/>
                      <a:endParaRPr lang="tr-TR" sz="1100" b="0" i="0" u="none" strike="noStrike" dirty="0">
                        <a:solidFill>
                          <a:srgbClr val="FF0000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t"/>
                      <a:endParaRPr lang="tr-TR" sz="1100" b="0" i="0" u="none" strike="noStrike" dirty="0">
                        <a:solidFill>
                          <a:schemeClr val="bg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t"/>
                      <a:endParaRPr lang="tr-TR" sz="1100" b="0" i="0" u="none" strike="noStrike" dirty="0">
                        <a:solidFill>
                          <a:schemeClr val="bg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t"/>
                      <a:endParaRPr lang="tr-TR" sz="1100" b="0" i="0" u="none" strike="noStrike" dirty="0">
                        <a:solidFill>
                          <a:schemeClr val="bg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t"/>
                      <a:endParaRPr lang="tr-TR" sz="1100" b="0" i="0" u="none" strike="noStrike" dirty="0">
                        <a:solidFill>
                          <a:schemeClr val="bg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9447">
                <a:tc>
                  <a:txBody>
                    <a:bodyPr/>
                    <a:lstStyle/>
                    <a:p>
                      <a:pPr algn="l" fontAlgn="ctr"/>
                      <a:r>
                        <a:rPr lang="tr-TR" sz="1100" u="none" strike="noStrike" dirty="0"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 </a:t>
                      </a:r>
                      <a:endParaRPr lang="tr-TR" sz="1100" b="0" i="0" u="none" strike="noStrike" dirty="0">
                        <a:solidFill>
                          <a:schemeClr val="bg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1" u="none" strike="noStrike" kern="1200" dirty="0" smtClean="0">
                          <a:solidFill>
                            <a:srgbClr val="C00000"/>
                          </a:solidFill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TOPLAM</a:t>
                      </a:r>
                      <a:endParaRPr lang="tr-TR" sz="1100" b="1" i="0" u="none" strike="noStrike" kern="1200" dirty="0">
                        <a:solidFill>
                          <a:srgbClr val="C00000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1" u="none" strike="noStrike" kern="1200" dirty="0" smtClean="0">
                          <a:solidFill>
                            <a:srgbClr val="C00000"/>
                          </a:solidFill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Sektör adı-1</a:t>
                      </a:r>
                      <a:endParaRPr lang="tr-TR" sz="1100" b="1" i="0" u="none" strike="noStrike" kern="1200" dirty="0">
                        <a:solidFill>
                          <a:srgbClr val="C00000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1" u="none" strike="noStrike" kern="1200" dirty="0" smtClean="0">
                          <a:solidFill>
                            <a:srgbClr val="C00000"/>
                          </a:solidFill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Sektör</a:t>
                      </a:r>
                      <a:r>
                        <a:rPr lang="tr-TR" sz="1100" b="1" u="none" strike="noStrike" kern="1200" baseline="0" dirty="0" smtClean="0">
                          <a:solidFill>
                            <a:srgbClr val="C00000"/>
                          </a:solidFill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 adı-2</a:t>
                      </a:r>
                      <a:endParaRPr lang="tr-TR" sz="1100" b="1" i="0" u="none" strike="noStrike" kern="1200" dirty="0">
                        <a:solidFill>
                          <a:srgbClr val="C00000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1" u="none" strike="noStrike" kern="1200" dirty="0">
                          <a:solidFill>
                            <a:srgbClr val="C00000"/>
                          </a:solidFill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Sektör </a:t>
                      </a:r>
                      <a:r>
                        <a:rPr lang="tr-TR" sz="1100" b="1" u="none" strike="noStrike" kern="1200" dirty="0" smtClean="0">
                          <a:solidFill>
                            <a:srgbClr val="C00000"/>
                          </a:solidFill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adı-3</a:t>
                      </a:r>
                      <a:endParaRPr lang="tr-TR" sz="1100" b="1" i="0" u="none" strike="noStrike" kern="1200" dirty="0">
                        <a:solidFill>
                          <a:srgbClr val="C00000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9447">
                <a:tc gridSpan="5">
                  <a:txBody>
                    <a:bodyPr/>
                    <a:lstStyle/>
                    <a:p>
                      <a:pPr algn="l" fontAlgn="t"/>
                      <a:r>
                        <a:rPr lang="tr-TR" sz="1100" b="1" u="none" strike="noStrike" dirty="0" smtClean="0">
                          <a:solidFill>
                            <a:srgbClr val="002060"/>
                          </a:solidFill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Projelerin Genel Durumu</a:t>
                      </a:r>
                      <a:endParaRPr lang="tr-TR" sz="1100" b="1" i="0" u="none" strike="noStrike" dirty="0" smtClean="0">
                        <a:solidFill>
                          <a:srgbClr val="002060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108000" marR="5995" marT="599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 fontAlgn="t"/>
                      <a:endParaRPr lang="tr-TR" sz="1100" b="0" i="0" u="none" strike="noStrike" dirty="0">
                        <a:solidFill>
                          <a:schemeClr val="bg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algn="r" defTabSz="914400" rtl="0" eaLnBrk="1" fontAlgn="t" latinLnBrk="0" hangingPunct="1"/>
                      <a:endParaRPr lang="tr-TR" sz="1100" b="0" i="0" u="none" strike="noStrike" kern="1200" dirty="0" smtClean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r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r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8341">
                <a:tc>
                  <a:txBody>
                    <a:bodyPr/>
                    <a:lstStyle/>
                    <a:p>
                      <a:pPr algn="l" fontAlgn="t"/>
                      <a:r>
                        <a:rPr lang="tr-TR" sz="1100" u="none" strike="noStrike" dirty="0" smtClean="0">
                          <a:solidFill>
                            <a:srgbClr val="002060"/>
                          </a:solidFill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 Proje </a:t>
                      </a:r>
                      <a:r>
                        <a:rPr lang="tr-TR" sz="1100" u="none" strike="noStrike" dirty="0">
                          <a:solidFill>
                            <a:srgbClr val="002060"/>
                          </a:solidFill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S</a:t>
                      </a:r>
                      <a:r>
                        <a:rPr lang="tr-TR" sz="1100" u="none" strike="noStrike" dirty="0" smtClean="0">
                          <a:solidFill>
                            <a:srgbClr val="002060"/>
                          </a:solidFill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ayısı</a:t>
                      </a:r>
                      <a:endParaRPr lang="tr-TR" sz="1100" b="0" i="0" u="none" strike="noStrike" dirty="0">
                        <a:solidFill>
                          <a:srgbClr val="002060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108000" marR="5995" marT="599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9447">
                <a:tc>
                  <a:txBody>
                    <a:bodyPr/>
                    <a:lstStyle/>
                    <a:p>
                      <a:pPr algn="l" fontAlgn="t"/>
                      <a:r>
                        <a:rPr lang="tr-TR" sz="1100" u="none" strike="noStrike" dirty="0" smtClean="0">
                          <a:solidFill>
                            <a:srgbClr val="002060"/>
                          </a:solidFill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 Proje </a:t>
                      </a:r>
                      <a:r>
                        <a:rPr lang="tr-TR" sz="1100" u="none" strike="noStrike" dirty="0">
                          <a:solidFill>
                            <a:srgbClr val="002060"/>
                          </a:solidFill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T</a:t>
                      </a:r>
                      <a:r>
                        <a:rPr lang="tr-TR" sz="1100" u="none" strike="noStrike" dirty="0" smtClean="0">
                          <a:solidFill>
                            <a:srgbClr val="002060"/>
                          </a:solidFill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utarı </a:t>
                      </a:r>
                      <a:r>
                        <a:rPr lang="tr-TR" sz="1100" u="none" strike="noStrike" dirty="0">
                          <a:solidFill>
                            <a:srgbClr val="002060"/>
                          </a:solidFill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(TL)</a:t>
                      </a:r>
                      <a:endParaRPr lang="tr-TR" sz="1100" b="0" i="0" u="none" strike="noStrike" dirty="0">
                        <a:solidFill>
                          <a:srgbClr val="002060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108000" marR="5995" marT="599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9447">
                <a:tc gridSpan="5">
                  <a:txBody>
                    <a:bodyPr/>
                    <a:lstStyle/>
                    <a:p>
                      <a:pPr algn="l" fontAlgn="t"/>
                      <a:r>
                        <a:rPr lang="tr-TR" sz="1100" b="1" u="none" strike="noStrike" kern="1200" dirty="0" smtClean="0">
                          <a:solidFill>
                            <a:srgbClr val="002060"/>
                          </a:solidFill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Projelerin Ödenek Durumları</a:t>
                      </a:r>
                      <a:endParaRPr lang="tr-TR" sz="1100" b="1" u="none" strike="noStrike" kern="1200" dirty="0">
                        <a:solidFill>
                          <a:srgbClr val="002060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108000" marR="5995" marT="599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tr-TR" sz="1100" b="0" i="0" u="none" strike="noStrike" kern="1200" dirty="0">
                        <a:solidFill>
                          <a:srgbClr val="00B050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tr-TR" sz="1100" b="0" i="0" u="none" strike="noStrike" kern="1200" dirty="0">
                        <a:solidFill>
                          <a:srgbClr val="00B050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tr-TR" sz="1100" b="0" i="0" u="none" strike="noStrike" kern="1200" dirty="0">
                        <a:solidFill>
                          <a:srgbClr val="00B050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tr-TR" sz="1100" b="0" i="0" u="none" strike="noStrike" kern="1200" dirty="0">
                        <a:solidFill>
                          <a:srgbClr val="00B050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99447">
                <a:tc>
                  <a:txBody>
                    <a:bodyPr/>
                    <a:lstStyle/>
                    <a:p>
                      <a:pPr algn="l" fontAlgn="t"/>
                      <a:r>
                        <a:rPr lang="tr-TR" sz="1100" u="none" strike="noStrike" dirty="0" smtClean="0">
                          <a:solidFill>
                            <a:srgbClr val="002060"/>
                          </a:solidFill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 </a:t>
                      </a:r>
                      <a:r>
                        <a:rPr lang="tr-TR" sz="11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Merkezi Bütçe </a:t>
                      </a:r>
                      <a:r>
                        <a:rPr lang="tr-TR" sz="1100" u="none" strike="noStrike" baseline="0" dirty="0" smtClean="0">
                          <a:solidFill>
                            <a:srgbClr val="002060"/>
                          </a:solidFill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(TL)</a:t>
                      </a:r>
                      <a:endParaRPr lang="sv-SE" sz="1100" b="0" i="0" u="none" strike="noStrike" dirty="0">
                        <a:solidFill>
                          <a:srgbClr val="002060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108000" marR="5995" marT="599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8298107"/>
                  </a:ext>
                </a:extLst>
              </a:tr>
              <a:tr h="199447">
                <a:tc>
                  <a:txBody>
                    <a:bodyPr/>
                    <a:lstStyle/>
                    <a:p>
                      <a:pPr algn="l" fontAlgn="t"/>
                      <a:r>
                        <a:rPr lang="tr-TR" sz="11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 Öz Kaynak </a:t>
                      </a:r>
                      <a:r>
                        <a:rPr lang="tr-TR" sz="1100" u="none" strike="noStrike" baseline="0" dirty="0" smtClean="0">
                          <a:solidFill>
                            <a:srgbClr val="002060"/>
                          </a:solidFill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(TL)</a:t>
                      </a:r>
                      <a:endParaRPr lang="tr-TR" sz="1100" b="0" i="0" u="none" strike="noStrike" dirty="0">
                        <a:solidFill>
                          <a:srgbClr val="002060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108000" marR="5995" marT="599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346599"/>
                  </a:ext>
                </a:extLst>
              </a:tr>
              <a:tr h="199447">
                <a:tc>
                  <a:txBody>
                    <a:bodyPr/>
                    <a:lstStyle/>
                    <a:p>
                      <a:pPr algn="l" fontAlgn="t"/>
                      <a:r>
                        <a:rPr lang="tr-TR" sz="11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 Dış Kredi </a:t>
                      </a:r>
                      <a:r>
                        <a:rPr lang="tr-TR" sz="1100" u="none" strike="noStrike" baseline="0" dirty="0" smtClean="0">
                          <a:solidFill>
                            <a:srgbClr val="002060"/>
                          </a:solidFill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(TL)</a:t>
                      </a:r>
                      <a:endParaRPr lang="tr-TR" sz="1100" b="0" i="0" u="none" strike="noStrike" dirty="0">
                        <a:solidFill>
                          <a:srgbClr val="002060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108000" marR="5995" marT="599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4599300"/>
                  </a:ext>
                </a:extLst>
              </a:tr>
              <a:tr h="199447">
                <a:tc>
                  <a:txBody>
                    <a:bodyPr/>
                    <a:lstStyle/>
                    <a:p>
                      <a:pPr algn="l" fontAlgn="t"/>
                      <a:r>
                        <a:rPr lang="tr-TR" sz="11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 İç Kredi </a:t>
                      </a:r>
                      <a:r>
                        <a:rPr lang="tr-TR" sz="1100" u="none" strike="noStrike" baseline="0" dirty="0" smtClean="0">
                          <a:solidFill>
                            <a:srgbClr val="002060"/>
                          </a:solidFill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(TL)</a:t>
                      </a:r>
                      <a:endParaRPr lang="tr-TR" sz="1100" b="0" i="0" u="none" strike="noStrike" dirty="0">
                        <a:solidFill>
                          <a:srgbClr val="002060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108000" marR="5995" marT="599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9212094"/>
                  </a:ext>
                </a:extLst>
              </a:tr>
              <a:tr h="199447">
                <a:tc>
                  <a:txBody>
                    <a:bodyPr/>
                    <a:lstStyle/>
                    <a:p>
                      <a:pPr algn="l" fontAlgn="t"/>
                      <a:r>
                        <a:rPr lang="tr-TR" sz="11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 Hibe </a:t>
                      </a:r>
                      <a:r>
                        <a:rPr lang="tr-TR" sz="1100" u="none" strike="noStrike" baseline="0" dirty="0" smtClean="0">
                          <a:solidFill>
                            <a:srgbClr val="002060"/>
                          </a:solidFill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(TL)</a:t>
                      </a:r>
                      <a:endParaRPr lang="tr-TR" sz="1100" b="0" i="0" u="none" strike="noStrike" dirty="0">
                        <a:solidFill>
                          <a:srgbClr val="002060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108000" marR="5995" marT="599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5150657"/>
                  </a:ext>
                </a:extLst>
              </a:tr>
              <a:tr h="199447">
                <a:tc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1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 </a:t>
                      </a:r>
                      <a:r>
                        <a:rPr lang="sv-SE" sz="1100" u="none" strike="noStrike" dirty="0" smtClean="0">
                          <a:solidFill>
                            <a:srgbClr val="002060"/>
                          </a:solidFill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201</a:t>
                      </a:r>
                      <a:r>
                        <a:rPr lang="tr-TR" sz="1100" u="none" strike="noStrike" dirty="0" smtClean="0">
                          <a:solidFill>
                            <a:srgbClr val="002060"/>
                          </a:solidFill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9</a:t>
                      </a:r>
                      <a:r>
                        <a:rPr lang="sv-SE" sz="1100" u="none" strike="noStrike" dirty="0" smtClean="0">
                          <a:solidFill>
                            <a:srgbClr val="002060"/>
                          </a:solidFill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 </a:t>
                      </a:r>
                      <a:r>
                        <a:rPr lang="tr-TR" sz="1100" u="none" strike="noStrike" dirty="0" smtClean="0">
                          <a:solidFill>
                            <a:srgbClr val="002060"/>
                          </a:solidFill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Y</a:t>
                      </a:r>
                      <a:r>
                        <a:rPr lang="sv-SE" sz="1100" u="none" strike="noStrike" dirty="0" smtClean="0">
                          <a:solidFill>
                            <a:srgbClr val="002060"/>
                          </a:solidFill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ılı</a:t>
                      </a:r>
                      <a:r>
                        <a:rPr lang="tr-TR" sz="1100" u="none" strike="noStrike" baseline="0" dirty="0" smtClean="0">
                          <a:solidFill>
                            <a:srgbClr val="002060"/>
                          </a:solidFill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 Toplam Ödeneği (TL)</a:t>
                      </a:r>
                      <a:endParaRPr lang="tr-TR" sz="1100" b="0" i="0" u="none" strike="noStrike" dirty="0">
                        <a:solidFill>
                          <a:srgbClr val="002060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108000" marR="5995" marT="599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3682363"/>
                  </a:ext>
                </a:extLst>
              </a:tr>
              <a:tr h="250067">
                <a:tc gridSpan="5">
                  <a:txBody>
                    <a:bodyPr/>
                    <a:lstStyle/>
                    <a:p>
                      <a:pPr algn="l" fontAlgn="t"/>
                      <a:r>
                        <a:rPr lang="tr-TR" sz="1100" b="1" u="none" strike="noStrike" dirty="0">
                          <a:solidFill>
                            <a:srgbClr val="002060"/>
                          </a:solidFill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Projelerin </a:t>
                      </a:r>
                      <a:r>
                        <a:rPr lang="tr-TR" sz="1100" b="1" u="none" strike="noStrike" dirty="0" smtClean="0">
                          <a:solidFill>
                            <a:srgbClr val="002060"/>
                          </a:solidFill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Parasal</a:t>
                      </a:r>
                      <a:r>
                        <a:rPr lang="tr-TR" sz="1100" b="1" u="none" strike="noStrike" baseline="0" dirty="0" smtClean="0">
                          <a:solidFill>
                            <a:srgbClr val="002060"/>
                          </a:solidFill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 Gerçekleşme</a:t>
                      </a:r>
                      <a:r>
                        <a:rPr lang="tr-TR" sz="1100" b="1" u="none" strike="noStrike" dirty="0" smtClean="0">
                          <a:solidFill>
                            <a:srgbClr val="002060"/>
                          </a:solidFill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 </a:t>
                      </a:r>
                      <a:r>
                        <a:rPr lang="tr-TR" sz="1100" b="1" u="none" strike="noStrike" dirty="0">
                          <a:solidFill>
                            <a:srgbClr val="002060"/>
                          </a:solidFill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Durumu</a:t>
                      </a:r>
                      <a:endParaRPr lang="tr-TR" sz="1100" b="1" i="0" u="none" strike="noStrike" dirty="0">
                        <a:solidFill>
                          <a:srgbClr val="002060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108000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r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bg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algn="r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r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r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16024">
                <a:tc>
                  <a:txBody>
                    <a:bodyPr/>
                    <a:lstStyle/>
                    <a:p>
                      <a:pPr algn="l" fontAlgn="t"/>
                      <a:r>
                        <a:rPr lang="tr-TR" sz="1100" u="none" strike="noStrike" dirty="0" smtClean="0">
                          <a:solidFill>
                            <a:srgbClr val="002060"/>
                          </a:solidFill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 Önceki </a:t>
                      </a:r>
                      <a:r>
                        <a:rPr lang="tr-TR" sz="1100" u="none" strike="noStrike" dirty="0">
                          <a:solidFill>
                            <a:srgbClr val="002060"/>
                          </a:solidFill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Y</a:t>
                      </a:r>
                      <a:r>
                        <a:rPr lang="tr-TR" sz="1100" u="none" strike="noStrike" dirty="0" smtClean="0">
                          <a:solidFill>
                            <a:srgbClr val="002060"/>
                          </a:solidFill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ıllar Harcamaları (TL)</a:t>
                      </a:r>
                      <a:endParaRPr lang="tr-TR" sz="1100" b="0" i="0" u="none" strike="noStrike" dirty="0">
                        <a:solidFill>
                          <a:srgbClr val="002060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108000" marR="5995" marT="599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99447">
                <a:tc>
                  <a:txBody>
                    <a:bodyPr/>
                    <a:lstStyle/>
                    <a:p>
                      <a:pPr algn="l" fontAlgn="t"/>
                      <a:r>
                        <a:rPr lang="tr-TR" sz="1100" u="none" strike="noStrike" dirty="0" smtClean="0">
                          <a:solidFill>
                            <a:srgbClr val="002060"/>
                          </a:solidFill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 </a:t>
                      </a:r>
                      <a:r>
                        <a:rPr lang="tr-TR" sz="1100" u="none" strike="noStrike" dirty="0" smtClean="0">
                          <a:solidFill>
                            <a:srgbClr val="002060"/>
                          </a:solidFill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2019 </a:t>
                      </a:r>
                      <a:r>
                        <a:rPr lang="tr-TR" sz="1100" u="none" strike="noStrike" dirty="0" smtClean="0">
                          <a:solidFill>
                            <a:srgbClr val="002060"/>
                          </a:solidFill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Yılı Harcaması (TL</a:t>
                      </a:r>
                      <a:r>
                        <a:rPr lang="tr-TR" sz="1100" u="none" strike="noStrike" dirty="0">
                          <a:solidFill>
                            <a:srgbClr val="002060"/>
                          </a:solidFill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)</a:t>
                      </a:r>
                      <a:endParaRPr lang="tr-TR" sz="1100" b="0" i="0" u="none" strike="noStrike" dirty="0">
                        <a:solidFill>
                          <a:srgbClr val="002060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108000" marR="5995" marT="599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94146">
                <a:tc>
                  <a:txBody>
                    <a:bodyPr/>
                    <a:lstStyle/>
                    <a:p>
                      <a:pPr algn="l" fontAlgn="t"/>
                      <a:r>
                        <a:rPr lang="tr-TR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 </a:t>
                      </a:r>
                      <a:r>
                        <a:rPr lang="tr-TR" sz="1100" u="none" strike="noStrike" kern="1200" dirty="0" smtClean="0">
                          <a:solidFill>
                            <a:srgbClr val="002060"/>
                          </a:solidFill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Toplam Harcama</a:t>
                      </a:r>
                      <a:endParaRPr lang="tr-TR" sz="1100" u="none" strike="noStrike" kern="1200" dirty="0">
                        <a:solidFill>
                          <a:srgbClr val="002060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108000" marR="5995" marT="599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99447">
                <a:tc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100" u="none" strike="noStrike" dirty="0" smtClean="0">
                          <a:solidFill>
                            <a:srgbClr val="002060"/>
                          </a:solidFill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 Parasal Gerçekleşme (Yüzde)</a:t>
                      </a:r>
                      <a:endParaRPr lang="tr-TR" sz="1100" b="0" i="0" u="none" strike="noStrike" dirty="0">
                        <a:solidFill>
                          <a:srgbClr val="002060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108000" marR="5995" marT="599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32601">
                <a:tc gridSpan="5">
                  <a:txBody>
                    <a:bodyPr/>
                    <a:lstStyle/>
                    <a:p>
                      <a:pPr algn="l" fontAlgn="t"/>
                      <a:r>
                        <a:rPr lang="tr-TR" sz="1100" b="1" u="none" strike="noStrike" dirty="0">
                          <a:solidFill>
                            <a:srgbClr val="002060"/>
                          </a:solidFill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Projelerin Fiziki Gerçekleşme Durumu</a:t>
                      </a:r>
                      <a:endParaRPr lang="tr-TR" sz="1100" b="1" i="0" u="none" strike="noStrike" dirty="0">
                        <a:solidFill>
                          <a:srgbClr val="002060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108000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t"/>
                      <a:endParaRPr lang="tr-TR" sz="1100" b="0" i="0" u="none" strike="noStrike" dirty="0">
                        <a:solidFill>
                          <a:schemeClr val="bg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algn="r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r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r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99447">
                <a:tc>
                  <a:txBody>
                    <a:bodyPr/>
                    <a:lstStyle/>
                    <a:p>
                      <a:pPr algn="l" fontAlgn="t"/>
                      <a:r>
                        <a:rPr lang="tr-TR" sz="1100" u="none" strike="noStrike" dirty="0" smtClean="0">
                          <a:solidFill>
                            <a:srgbClr val="002060"/>
                          </a:solidFill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Başlanamayan Proje Sayısı</a:t>
                      </a:r>
                      <a:endParaRPr lang="tr-TR" sz="1100" b="0" i="0" u="none" strike="noStrike" dirty="0">
                        <a:solidFill>
                          <a:srgbClr val="002060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108000" marR="5995" marT="599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tr-TR" sz="1100" b="1" i="0" u="none" strike="noStrike" dirty="0">
                        <a:solidFill>
                          <a:schemeClr val="bg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99447">
                <a:tc>
                  <a:txBody>
                    <a:bodyPr/>
                    <a:lstStyle/>
                    <a:p>
                      <a:pPr algn="l" fontAlgn="t"/>
                      <a:r>
                        <a:rPr lang="tr-TR" sz="1100" u="none" strike="noStrike" dirty="0">
                          <a:solidFill>
                            <a:srgbClr val="002060"/>
                          </a:solidFill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İhale </a:t>
                      </a:r>
                      <a:r>
                        <a:rPr lang="tr-TR" sz="1100" u="none" strike="noStrike" dirty="0" smtClean="0">
                          <a:solidFill>
                            <a:srgbClr val="002060"/>
                          </a:solidFill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Aşamasındaki </a:t>
                      </a:r>
                      <a:r>
                        <a:rPr lang="tr-TR" sz="1100" u="none" strike="noStrike" dirty="0">
                          <a:solidFill>
                            <a:srgbClr val="002060"/>
                          </a:solidFill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P</a:t>
                      </a:r>
                      <a:r>
                        <a:rPr lang="tr-TR" sz="1100" u="none" strike="noStrike" dirty="0" smtClean="0">
                          <a:solidFill>
                            <a:srgbClr val="002060"/>
                          </a:solidFill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roje </a:t>
                      </a:r>
                      <a:r>
                        <a:rPr lang="tr-TR" sz="1100" u="none" strike="noStrike" dirty="0">
                          <a:solidFill>
                            <a:srgbClr val="002060"/>
                          </a:solidFill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S</a:t>
                      </a:r>
                      <a:r>
                        <a:rPr lang="tr-TR" sz="1100" u="none" strike="noStrike" dirty="0" smtClean="0">
                          <a:solidFill>
                            <a:srgbClr val="002060"/>
                          </a:solidFill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ayısı</a:t>
                      </a:r>
                      <a:endParaRPr lang="tr-TR" sz="1100" b="0" i="0" u="none" strike="noStrike" dirty="0">
                        <a:solidFill>
                          <a:srgbClr val="002060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108000" marR="5995" marT="599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tr-TR" sz="1100" b="1" i="0" u="none" strike="noStrike" dirty="0">
                        <a:solidFill>
                          <a:schemeClr val="bg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99447">
                <a:tc>
                  <a:txBody>
                    <a:bodyPr/>
                    <a:lstStyle/>
                    <a:p>
                      <a:pPr algn="l" fontAlgn="t"/>
                      <a:r>
                        <a:rPr lang="tr-TR" sz="1100" u="none" strike="noStrike" dirty="0">
                          <a:solidFill>
                            <a:srgbClr val="002060"/>
                          </a:solidFill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Yarım </a:t>
                      </a:r>
                      <a:r>
                        <a:rPr lang="tr-TR" sz="1100" u="none" strike="noStrike" dirty="0" smtClean="0">
                          <a:solidFill>
                            <a:srgbClr val="002060"/>
                          </a:solidFill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Kalan </a:t>
                      </a:r>
                      <a:r>
                        <a:rPr lang="tr-TR" sz="1100" u="none" strike="noStrike" dirty="0">
                          <a:solidFill>
                            <a:srgbClr val="002060"/>
                          </a:solidFill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P</a:t>
                      </a:r>
                      <a:r>
                        <a:rPr lang="tr-TR" sz="1100" u="none" strike="noStrike" dirty="0" smtClean="0">
                          <a:solidFill>
                            <a:srgbClr val="002060"/>
                          </a:solidFill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roje </a:t>
                      </a:r>
                      <a:r>
                        <a:rPr lang="tr-TR" sz="1100" u="none" strike="noStrike" dirty="0">
                          <a:solidFill>
                            <a:srgbClr val="002060"/>
                          </a:solidFill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S</a:t>
                      </a:r>
                      <a:r>
                        <a:rPr lang="tr-TR" sz="1100" u="none" strike="noStrike" dirty="0" smtClean="0">
                          <a:solidFill>
                            <a:srgbClr val="002060"/>
                          </a:solidFill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ayısı</a:t>
                      </a:r>
                      <a:endParaRPr lang="tr-TR" sz="1100" b="0" i="0" u="none" strike="noStrike" dirty="0">
                        <a:solidFill>
                          <a:srgbClr val="002060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108000" marR="5995" marT="599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tr-TR" sz="1100" b="1" i="0" u="none" strike="noStrike" dirty="0">
                        <a:solidFill>
                          <a:schemeClr val="bg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99447">
                <a:tc>
                  <a:txBody>
                    <a:bodyPr/>
                    <a:lstStyle/>
                    <a:p>
                      <a:pPr algn="l" fontAlgn="t"/>
                      <a:r>
                        <a:rPr lang="tr-TR" sz="1100" u="none" strike="noStrike" dirty="0" smtClean="0">
                          <a:solidFill>
                            <a:srgbClr val="002060"/>
                          </a:solidFill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Devam Eden </a:t>
                      </a:r>
                      <a:r>
                        <a:rPr lang="tr-TR" sz="1100" u="none" strike="noStrike" dirty="0">
                          <a:solidFill>
                            <a:srgbClr val="002060"/>
                          </a:solidFill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P</a:t>
                      </a:r>
                      <a:r>
                        <a:rPr lang="tr-TR" sz="1100" u="none" strike="noStrike" dirty="0" smtClean="0">
                          <a:solidFill>
                            <a:srgbClr val="002060"/>
                          </a:solidFill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roje </a:t>
                      </a:r>
                      <a:r>
                        <a:rPr lang="tr-TR" sz="1100" u="none" strike="noStrike" dirty="0">
                          <a:solidFill>
                            <a:srgbClr val="002060"/>
                          </a:solidFill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S</a:t>
                      </a:r>
                      <a:r>
                        <a:rPr lang="tr-TR" sz="1100" u="none" strike="noStrike" dirty="0" smtClean="0">
                          <a:solidFill>
                            <a:srgbClr val="002060"/>
                          </a:solidFill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ayısı</a:t>
                      </a:r>
                      <a:endParaRPr lang="tr-TR" sz="1100" b="0" i="0" u="none" strike="noStrike" dirty="0">
                        <a:solidFill>
                          <a:srgbClr val="002060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108000" marR="5995" marT="599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tr-TR" sz="1100" b="1" i="0" u="none" strike="noStrike" dirty="0">
                        <a:solidFill>
                          <a:schemeClr val="bg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99447">
                <a:tc>
                  <a:txBody>
                    <a:bodyPr/>
                    <a:lstStyle/>
                    <a:p>
                      <a:pPr algn="l" fontAlgn="t"/>
                      <a:r>
                        <a:rPr lang="tr-TR" sz="1100" u="none" strike="noStrike" dirty="0">
                          <a:solidFill>
                            <a:srgbClr val="002060"/>
                          </a:solidFill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Biten </a:t>
                      </a:r>
                      <a:r>
                        <a:rPr lang="tr-TR" sz="1100" u="none" strike="noStrike" dirty="0" smtClean="0">
                          <a:solidFill>
                            <a:srgbClr val="002060"/>
                          </a:solidFill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Proje </a:t>
                      </a:r>
                      <a:r>
                        <a:rPr lang="tr-TR" sz="1100" u="none" strike="noStrike" dirty="0">
                          <a:solidFill>
                            <a:srgbClr val="002060"/>
                          </a:solidFill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S</a:t>
                      </a:r>
                      <a:r>
                        <a:rPr lang="tr-TR" sz="1100" u="none" strike="noStrike" dirty="0" smtClean="0">
                          <a:solidFill>
                            <a:srgbClr val="002060"/>
                          </a:solidFill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ayısı</a:t>
                      </a:r>
                      <a:endParaRPr lang="tr-TR" sz="1100" b="0" i="0" u="none" strike="noStrike" dirty="0">
                        <a:solidFill>
                          <a:srgbClr val="002060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108000" marR="5995" marT="599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tr-TR" sz="1100" b="1" i="0" u="none" strike="noStrike" dirty="0">
                        <a:solidFill>
                          <a:schemeClr val="bg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199447">
                <a:tc>
                  <a:txBody>
                    <a:bodyPr/>
                    <a:lstStyle/>
                    <a:p>
                      <a:pPr algn="l" fontAlgn="t"/>
                      <a:r>
                        <a:rPr lang="tr-TR" sz="11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Toplam</a:t>
                      </a:r>
                      <a:r>
                        <a:rPr lang="tr-TR" sz="1100" b="0" i="0" u="none" strike="noStrike" baseline="0" dirty="0" smtClean="0">
                          <a:solidFill>
                            <a:srgbClr val="002060"/>
                          </a:solidFill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 Proje Sayısı</a:t>
                      </a:r>
                      <a:endParaRPr lang="tr-TR" sz="1100" b="0" i="0" u="none" strike="noStrike" dirty="0">
                        <a:solidFill>
                          <a:srgbClr val="002060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108000" marR="5995" marT="599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tr-TR" sz="1100" b="1" i="0" u="none" strike="noStrike" dirty="0">
                        <a:solidFill>
                          <a:schemeClr val="bg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</a:tbl>
          </a:graphicData>
        </a:graphic>
      </p:graphicFrame>
      <p:sp>
        <p:nvSpPr>
          <p:cNvPr id="7" name="Yuvarlatılmış Dikdörtgen 6"/>
          <p:cNvSpPr/>
          <p:nvPr/>
        </p:nvSpPr>
        <p:spPr>
          <a:xfrm>
            <a:off x="1" y="44624"/>
            <a:ext cx="9144000" cy="716861"/>
          </a:xfrm>
          <a:prstGeom prst="round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877888">
              <a:buClr>
                <a:srgbClr val="FF6600"/>
              </a:buClr>
              <a:defRPr/>
            </a:pPr>
            <a:r>
              <a:rPr lang="tr-TR" sz="2000" b="1" kern="0" dirty="0">
                <a:solidFill>
                  <a:srgbClr val="FFFFFF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Yatırımcı Kuruluş Dönem Raporu</a:t>
            </a:r>
          </a:p>
        </p:txBody>
      </p:sp>
      <p:graphicFrame>
        <p:nvGraphicFramePr>
          <p:cNvPr id="8" name="Tablo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1698594"/>
              </p:ext>
            </p:extLst>
          </p:nvPr>
        </p:nvGraphicFramePr>
        <p:xfrm>
          <a:off x="78932" y="6093277"/>
          <a:ext cx="8948301" cy="35598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9483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55982">
                <a:tc>
                  <a:txBody>
                    <a:bodyPr/>
                    <a:lstStyle/>
                    <a:p>
                      <a:pPr algn="l" fontAlgn="t"/>
                      <a:r>
                        <a:rPr lang="tr-TR" sz="1000" b="1" u="none" strike="noStrike" dirty="0" smtClean="0">
                          <a:solidFill>
                            <a:srgbClr val="C00000"/>
                          </a:solidFill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UYARI:  </a:t>
                      </a:r>
                      <a:r>
                        <a:rPr lang="tr-TR" sz="1000" b="1" i="0" u="none" strike="noStrike" baseline="0" dirty="0" smtClean="0">
                          <a:solidFill>
                            <a:srgbClr val="00B0F0"/>
                          </a:solidFill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Sektör Adları için; Tarım, Madencilik, İmalat, Ulaştırma, Turizm, Konut,  Eğitim, Sağlık, Diğer Kamu Hizmetleri kullanılacaktır. Kurumların görev alanlarına göre başlıklara sektör adlarını eklemeleri gerekmektedir.</a:t>
                      </a:r>
                      <a:endParaRPr lang="tr-TR" sz="750" b="1" i="0" u="none" strike="noStrike" dirty="0">
                        <a:solidFill>
                          <a:srgbClr val="00B0F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97646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496050"/>
            <a:ext cx="9144000" cy="361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" name="Yuvarlatılmış Dikdörtgen 12"/>
          <p:cNvSpPr/>
          <p:nvPr/>
        </p:nvSpPr>
        <p:spPr>
          <a:xfrm>
            <a:off x="0" y="47843"/>
            <a:ext cx="9143999" cy="716861"/>
          </a:xfrm>
          <a:prstGeom prst="round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defRPr/>
            </a:pPr>
            <a:r>
              <a:rPr lang="tr-TR" sz="2000" b="1" kern="0" dirty="0" smtClean="0">
                <a:solidFill>
                  <a:prstClr val="white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Yatırım </a:t>
            </a:r>
            <a:r>
              <a:rPr lang="tr-TR" sz="2000" b="1" kern="0" dirty="0">
                <a:solidFill>
                  <a:prstClr val="white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Projeleri İzleme </a:t>
            </a:r>
            <a:r>
              <a:rPr lang="tr-TR" sz="2000" b="1" kern="0" dirty="0" smtClean="0">
                <a:solidFill>
                  <a:prstClr val="white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Raporu</a:t>
            </a:r>
          </a:p>
          <a:p>
            <a:pPr lvl="0" algn="ctr">
              <a:defRPr/>
            </a:pPr>
            <a:r>
              <a:rPr lang="tr-TR" sz="2000" b="1" kern="0" dirty="0" smtClean="0">
                <a:solidFill>
                  <a:prstClr val="white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(2019 YILI SONU İTİBARİYLE)</a:t>
            </a:r>
            <a:endParaRPr lang="tr-TR" sz="2000" b="1" kern="0" dirty="0">
              <a:solidFill>
                <a:prstClr val="white"/>
              </a:solidFill>
              <a:latin typeface="Segoe UI Semibold" panose="020B0702040204020203" pitchFamily="34" charset="0"/>
              <a:cs typeface="Segoe UI Semibold" panose="020B0702040204020203" pitchFamily="34" charset="0"/>
            </a:endParaRPr>
          </a:p>
        </p:txBody>
      </p:sp>
      <p:graphicFrame>
        <p:nvGraphicFramePr>
          <p:cNvPr id="3" name="Tablo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7879790"/>
              </p:ext>
            </p:extLst>
          </p:nvPr>
        </p:nvGraphicFramePr>
        <p:xfrm>
          <a:off x="107500" y="879429"/>
          <a:ext cx="8928995" cy="5454688"/>
        </p:xfrm>
        <a:graphic>
          <a:graphicData uri="http://schemas.openxmlformats.org/drawingml/2006/table">
            <a:tbl>
              <a:tblPr/>
              <a:tblGrid>
                <a:gridCol w="669400">
                  <a:extLst>
                    <a:ext uri="{9D8B030D-6E8A-4147-A177-3AD203B41FA5}">
                      <a16:colId xmlns:a16="http://schemas.microsoft.com/office/drawing/2014/main" val="3919883195"/>
                    </a:ext>
                  </a:extLst>
                </a:gridCol>
                <a:gridCol w="1799699">
                  <a:extLst>
                    <a:ext uri="{9D8B030D-6E8A-4147-A177-3AD203B41FA5}">
                      <a16:colId xmlns:a16="http://schemas.microsoft.com/office/drawing/2014/main" val="1179629219"/>
                    </a:ext>
                  </a:extLst>
                </a:gridCol>
                <a:gridCol w="685860">
                  <a:extLst>
                    <a:ext uri="{9D8B030D-6E8A-4147-A177-3AD203B41FA5}">
                      <a16:colId xmlns:a16="http://schemas.microsoft.com/office/drawing/2014/main" val="443924026"/>
                    </a:ext>
                  </a:extLst>
                </a:gridCol>
                <a:gridCol w="806573">
                  <a:extLst>
                    <a:ext uri="{9D8B030D-6E8A-4147-A177-3AD203B41FA5}">
                      <a16:colId xmlns:a16="http://schemas.microsoft.com/office/drawing/2014/main" val="1995520928"/>
                    </a:ext>
                  </a:extLst>
                </a:gridCol>
                <a:gridCol w="819375">
                  <a:extLst>
                    <a:ext uri="{9D8B030D-6E8A-4147-A177-3AD203B41FA5}">
                      <a16:colId xmlns:a16="http://schemas.microsoft.com/office/drawing/2014/main" val="3450176581"/>
                    </a:ext>
                  </a:extLst>
                </a:gridCol>
                <a:gridCol w="790112">
                  <a:extLst>
                    <a:ext uri="{9D8B030D-6E8A-4147-A177-3AD203B41FA5}">
                      <a16:colId xmlns:a16="http://schemas.microsoft.com/office/drawing/2014/main" val="3287352556"/>
                    </a:ext>
                  </a:extLst>
                </a:gridCol>
                <a:gridCol w="795598">
                  <a:extLst>
                    <a:ext uri="{9D8B030D-6E8A-4147-A177-3AD203B41FA5}">
                      <a16:colId xmlns:a16="http://schemas.microsoft.com/office/drawing/2014/main" val="314582360"/>
                    </a:ext>
                  </a:extLst>
                </a:gridCol>
                <a:gridCol w="618163">
                  <a:extLst>
                    <a:ext uri="{9D8B030D-6E8A-4147-A177-3AD203B41FA5}">
                      <a16:colId xmlns:a16="http://schemas.microsoft.com/office/drawing/2014/main" val="3090607061"/>
                    </a:ext>
                  </a:extLst>
                </a:gridCol>
                <a:gridCol w="576064">
                  <a:extLst>
                    <a:ext uri="{9D8B030D-6E8A-4147-A177-3AD203B41FA5}">
                      <a16:colId xmlns:a16="http://schemas.microsoft.com/office/drawing/2014/main" val="1969679353"/>
                    </a:ext>
                  </a:extLst>
                </a:gridCol>
                <a:gridCol w="846896">
                  <a:extLst>
                    <a:ext uri="{9D8B030D-6E8A-4147-A177-3AD203B41FA5}">
                      <a16:colId xmlns:a16="http://schemas.microsoft.com/office/drawing/2014/main" val="3705440588"/>
                    </a:ext>
                  </a:extLst>
                </a:gridCol>
                <a:gridCol w="521255">
                  <a:extLst>
                    <a:ext uri="{9D8B030D-6E8A-4147-A177-3AD203B41FA5}">
                      <a16:colId xmlns:a16="http://schemas.microsoft.com/office/drawing/2014/main" val="3073909584"/>
                    </a:ext>
                  </a:extLst>
                </a:gridCol>
              </a:tblGrid>
              <a:tr h="717366">
                <a:tc gridSpan="11">
                  <a:txBody>
                    <a:bodyPr/>
                    <a:lstStyle/>
                    <a:p>
                      <a:pPr algn="ctr" fontAlgn="ctr"/>
                      <a:r>
                        <a:rPr lang="nn-NO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İLYAS YATIRIM TAKİP FORMU (EK-1)</a:t>
                      </a:r>
                    </a:p>
                  </a:txBody>
                  <a:tcPr marL="5034" marR="5034" marT="50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19304291"/>
                  </a:ext>
                </a:extLst>
              </a:tr>
              <a:tr h="1285844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Proje Numarası</a:t>
                      </a:r>
                    </a:p>
                  </a:txBody>
                  <a:tcPr marL="5034" marR="5034" marT="50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Proje Adı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Proje Yeri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Proje Tutarı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Önceki Yıllar Harcaması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2019 Yılı Ödeneği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Dönem Harcaması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Fiziki </a:t>
                      </a:r>
                      <a:endParaRPr lang="tr-TR" sz="1000" b="1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ctr"/>
                      <a:r>
                        <a:rPr lang="tr-TR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Gerç</a:t>
                      </a:r>
                      <a:r>
                        <a:rPr lang="tr-TR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 </a:t>
                      </a:r>
                    </a:p>
                    <a:p>
                      <a:pPr algn="ctr" fontAlgn="ctr"/>
                      <a:r>
                        <a:rPr lang="tr-TR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Oranı </a:t>
                      </a:r>
                      <a:r>
                        <a:rPr lang="tr-T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(%)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Nakdi </a:t>
                      </a:r>
                      <a:r>
                        <a:rPr lang="tr-TR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Gerç</a:t>
                      </a:r>
                      <a:r>
                        <a:rPr lang="tr-TR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 </a:t>
                      </a:r>
                      <a:r>
                        <a:rPr lang="tr-T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Oranı (%)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Proje Durumu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Proje Fotoğrafı Sisteme Yüklendi mi?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2638658"/>
                  </a:ext>
                </a:extLst>
              </a:tr>
              <a:tr h="419591">
                <a:tc>
                  <a:txBody>
                    <a:bodyPr/>
                    <a:lstStyle/>
                    <a:p>
                      <a:pPr algn="l" fontAlgn="ctr"/>
                      <a:r>
                        <a:rPr lang="tr-T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tr-T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8692255"/>
                  </a:ext>
                </a:extLst>
              </a:tr>
              <a:tr h="419591">
                <a:tc>
                  <a:txBody>
                    <a:bodyPr/>
                    <a:lstStyle/>
                    <a:p>
                      <a:pPr algn="l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tr-T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1845925"/>
                  </a:ext>
                </a:extLst>
              </a:tr>
              <a:tr h="419591">
                <a:tc>
                  <a:txBody>
                    <a:bodyPr/>
                    <a:lstStyle/>
                    <a:p>
                      <a:pPr algn="l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tr-T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tr-T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9335656"/>
                  </a:ext>
                </a:extLst>
              </a:tr>
              <a:tr h="419591">
                <a:tc>
                  <a:txBody>
                    <a:bodyPr/>
                    <a:lstStyle/>
                    <a:p>
                      <a:pPr algn="l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tr-T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tr-T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1411968"/>
                  </a:ext>
                </a:extLst>
              </a:tr>
              <a:tr h="419591">
                <a:tc>
                  <a:txBody>
                    <a:bodyPr/>
                    <a:lstStyle/>
                    <a:p>
                      <a:pPr algn="l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tr-T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25712"/>
                  </a:ext>
                </a:extLst>
              </a:tr>
              <a:tr h="419591">
                <a:tc>
                  <a:txBody>
                    <a:bodyPr/>
                    <a:lstStyle/>
                    <a:p>
                      <a:pPr algn="l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tr-T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tr-T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3467895"/>
                  </a:ext>
                </a:extLst>
              </a:tr>
              <a:tr h="419591">
                <a:tc>
                  <a:txBody>
                    <a:bodyPr/>
                    <a:lstStyle/>
                    <a:p>
                      <a:pPr algn="l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tr-T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9674331"/>
                  </a:ext>
                </a:extLst>
              </a:tr>
              <a:tr h="514341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tr-T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TOPLAM</a:t>
                      </a:r>
                    </a:p>
                  </a:txBody>
                  <a:tcPr marL="5034" marR="5034" marT="50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tr-TR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5034" marR="5034" marT="50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tr-TR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5034" marR="5034" marT="50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tr-TR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5034" marR="5034" marT="50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tr-TR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5034" marR="5034" marT="50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34" marR="5034" marT="503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34" marR="5034" marT="50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34" marR="5034" marT="50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34" marR="5034" marT="50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0940832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57766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496050"/>
            <a:ext cx="9144000" cy="361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15" name="Tablo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2391356"/>
              </p:ext>
            </p:extLst>
          </p:nvPr>
        </p:nvGraphicFramePr>
        <p:xfrm>
          <a:off x="107504" y="1007603"/>
          <a:ext cx="4320480" cy="5097438"/>
        </p:xfrm>
        <a:graphic>
          <a:graphicData uri="http://schemas.openxmlformats.org/drawingml/2006/table">
            <a:tbl>
              <a:tblPr>
                <a:tableStyleId>{69CF1AB2-1976-4502-BF36-3FF5EA218861}</a:tableStyleId>
              </a:tblPr>
              <a:tblGrid>
                <a:gridCol w="19697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507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29278">
                <a:tc>
                  <a:txBody>
                    <a:bodyPr/>
                    <a:lstStyle/>
                    <a:p>
                      <a:pPr algn="l" fontAlgn="b"/>
                      <a:r>
                        <a:rPr lang="tr-TR" sz="1050" b="1" u="none" strike="noStrike" dirty="0">
                          <a:effectLst/>
                        </a:rPr>
                        <a:t>Proje Adı</a:t>
                      </a:r>
                      <a:endParaRPr lang="tr-TR" sz="1050" b="1" i="0" u="none" strike="noStrike" dirty="0">
                        <a:effectLst/>
                        <a:latin typeface="Arial Tur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050" u="none" strike="noStrike" dirty="0">
                          <a:effectLst/>
                        </a:rPr>
                        <a:t> </a:t>
                      </a:r>
                      <a:endParaRPr lang="tr-TR" sz="1050" b="0" i="0" u="none" strike="noStrike" dirty="0">
                        <a:effectLst/>
                        <a:latin typeface="Arial Tur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8716">
                <a:tc>
                  <a:txBody>
                    <a:bodyPr/>
                    <a:lstStyle/>
                    <a:p>
                      <a:pPr algn="l" fontAlgn="b"/>
                      <a:r>
                        <a:rPr lang="tr-TR" sz="1050" b="1" u="none" strike="noStrike" dirty="0">
                          <a:effectLst/>
                        </a:rPr>
                        <a:t>Proje No</a:t>
                      </a:r>
                      <a:endParaRPr lang="tr-TR" sz="1050" b="1" i="0" u="none" strike="noStrike" dirty="0">
                        <a:effectLst/>
                        <a:latin typeface="Arial Tur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050" u="none" strike="noStrike" dirty="0">
                          <a:effectLst/>
                        </a:rPr>
                        <a:t> </a:t>
                      </a:r>
                      <a:endParaRPr lang="tr-TR" sz="1050" b="0" i="0" u="none" strike="noStrike" dirty="0">
                        <a:effectLst/>
                        <a:latin typeface="Arial Tur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8716">
                <a:tc>
                  <a:txBody>
                    <a:bodyPr/>
                    <a:lstStyle/>
                    <a:p>
                      <a:pPr algn="l" fontAlgn="b"/>
                      <a:r>
                        <a:rPr lang="tr-TR" sz="1050" b="1" u="none" strike="noStrike" dirty="0" smtClean="0">
                          <a:effectLst/>
                        </a:rPr>
                        <a:t>Sektörü</a:t>
                      </a:r>
                      <a:r>
                        <a:rPr lang="tr-TR" sz="1050" b="1" u="none" strike="noStrike" baseline="0" dirty="0" smtClean="0">
                          <a:effectLst/>
                        </a:rPr>
                        <a:t> ve Alt Sektörü</a:t>
                      </a:r>
                      <a:endParaRPr lang="tr-TR" sz="1050" b="1" i="0" u="none" strike="noStrike" dirty="0">
                        <a:effectLst/>
                        <a:latin typeface="Arial Tur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050" u="none" strike="noStrike" dirty="0">
                          <a:effectLst/>
                        </a:rPr>
                        <a:t> </a:t>
                      </a:r>
                      <a:endParaRPr lang="tr-TR" sz="1050" b="0" i="0" u="none" strike="noStrike" dirty="0">
                        <a:effectLst/>
                        <a:latin typeface="Arial Tur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8716">
                <a:tc>
                  <a:txBody>
                    <a:bodyPr/>
                    <a:lstStyle/>
                    <a:p>
                      <a:pPr algn="l" fontAlgn="b"/>
                      <a:r>
                        <a:rPr lang="tr-TR" sz="1050" b="1" u="none" strike="noStrike" dirty="0">
                          <a:effectLst/>
                        </a:rPr>
                        <a:t>Proje </a:t>
                      </a:r>
                      <a:r>
                        <a:rPr lang="tr-TR" sz="1050" b="1" u="none" strike="noStrike" dirty="0" smtClean="0">
                          <a:effectLst/>
                        </a:rPr>
                        <a:t>Yeri (</a:t>
                      </a:r>
                      <a:r>
                        <a:rPr lang="tr-TR" sz="1050" b="1" u="none" strike="noStrike" dirty="0">
                          <a:effectLst/>
                        </a:rPr>
                        <a:t>İlçe)</a:t>
                      </a:r>
                      <a:endParaRPr lang="tr-TR" sz="1050" b="1" i="0" u="none" strike="noStrike" dirty="0">
                        <a:effectLst/>
                        <a:latin typeface="Arial Tur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050" u="none" strike="noStrike" dirty="0">
                          <a:effectLst/>
                        </a:rPr>
                        <a:t> </a:t>
                      </a:r>
                      <a:endParaRPr lang="tr-TR" sz="1050" b="0" i="0" u="none" strike="noStrike" dirty="0">
                        <a:effectLst/>
                        <a:latin typeface="Arial Tur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8716">
                <a:tc>
                  <a:txBody>
                    <a:bodyPr/>
                    <a:lstStyle/>
                    <a:p>
                      <a:pPr algn="l" fontAlgn="b"/>
                      <a:r>
                        <a:rPr lang="tr-TR" sz="1050" b="1" u="none" strike="noStrike" dirty="0">
                          <a:effectLst/>
                        </a:rPr>
                        <a:t>Başlama - Bitiş Tarihi</a:t>
                      </a:r>
                      <a:endParaRPr lang="tr-TR" sz="1050" b="1" i="0" u="none" strike="noStrike" dirty="0">
                        <a:effectLst/>
                        <a:latin typeface="Arial Tur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050" u="none" strike="noStrike" dirty="0">
                          <a:effectLst/>
                        </a:rPr>
                        <a:t> </a:t>
                      </a:r>
                      <a:endParaRPr lang="tr-TR" sz="1050" b="0" i="0" u="none" strike="noStrike" dirty="0">
                        <a:effectLst/>
                        <a:latin typeface="Arial Tur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8716">
                <a:tc>
                  <a:txBody>
                    <a:bodyPr/>
                    <a:lstStyle/>
                    <a:p>
                      <a:pPr algn="l" fontAlgn="b"/>
                      <a:r>
                        <a:rPr lang="tr-TR" sz="1050" b="1" u="none" strike="noStrike" dirty="0">
                          <a:effectLst/>
                        </a:rPr>
                        <a:t>Proje </a:t>
                      </a:r>
                      <a:r>
                        <a:rPr lang="tr-TR" sz="1050" b="1" u="none" strike="noStrike" dirty="0" smtClean="0">
                          <a:effectLst/>
                        </a:rPr>
                        <a:t>Bedeli (</a:t>
                      </a:r>
                      <a:r>
                        <a:rPr lang="tr-TR" sz="1050" b="1" u="none" strike="noStrike" dirty="0">
                          <a:effectLst/>
                        </a:rPr>
                        <a:t>TL)</a:t>
                      </a:r>
                      <a:endParaRPr lang="tr-TR" sz="1050" b="1" i="0" u="none" strike="noStrike" dirty="0">
                        <a:effectLst/>
                        <a:latin typeface="Arial Tur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050" u="none" strike="noStrike" dirty="0">
                          <a:effectLst/>
                        </a:rPr>
                        <a:t> </a:t>
                      </a:r>
                      <a:endParaRPr lang="tr-TR" sz="1050" b="0" i="0" u="none" strike="noStrike" dirty="0">
                        <a:effectLst/>
                        <a:latin typeface="Arial Tur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9543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tr-TR" sz="1050" b="1" u="none" strike="noStrike" kern="1200" dirty="0">
                          <a:effectLst/>
                        </a:rPr>
                        <a:t>Önceki Yıllar </a:t>
                      </a:r>
                      <a:r>
                        <a:rPr lang="tr-TR" sz="1050" b="1" u="none" strike="noStrike" kern="1200" dirty="0" smtClean="0">
                          <a:effectLst/>
                        </a:rPr>
                        <a:t>Harcamaları (</a:t>
                      </a:r>
                      <a:r>
                        <a:rPr lang="tr-TR" sz="1050" b="1" u="none" strike="noStrike" kern="1200" dirty="0">
                          <a:effectLst/>
                        </a:rPr>
                        <a:t>TL)</a:t>
                      </a:r>
                      <a:endParaRPr lang="tr-TR" sz="1050" b="1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tr-TR" sz="1050" u="none" strike="noStrike" kern="1200" dirty="0">
                          <a:effectLst/>
                        </a:rPr>
                        <a:t> </a:t>
                      </a:r>
                      <a:endParaRPr lang="tr-TR" sz="105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99543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tr-TR" sz="105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2018 Yıl İçi Harcama </a:t>
                      </a:r>
                      <a:r>
                        <a:rPr lang="tr-TR" sz="1050" b="1" u="none" strike="noStrike" kern="1200" dirty="0" smtClean="0">
                          <a:effectLst/>
                        </a:rPr>
                        <a:t>(TL)</a:t>
                      </a:r>
                      <a:endParaRPr lang="tr-TR" sz="1050" b="1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endParaRPr lang="tr-TR" sz="105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88716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tr-TR" sz="1050" b="1" u="none" strike="noStrike" kern="1200" dirty="0" smtClean="0">
                          <a:effectLst/>
                        </a:rPr>
                        <a:t>2018</a:t>
                      </a:r>
                      <a:r>
                        <a:rPr lang="tr-TR" sz="1050" b="1" u="none" strike="noStrike" kern="1200" baseline="0" dirty="0" smtClean="0">
                          <a:effectLst/>
                        </a:rPr>
                        <a:t> </a:t>
                      </a:r>
                      <a:r>
                        <a:rPr lang="tr-TR" sz="1050" b="1" u="none" strike="noStrike" kern="1200" dirty="0" smtClean="0">
                          <a:effectLst/>
                        </a:rPr>
                        <a:t>Yılı Ödeneği (</a:t>
                      </a:r>
                      <a:r>
                        <a:rPr lang="tr-TR" sz="1050" b="1" u="none" strike="noStrike" kern="1200" dirty="0">
                          <a:effectLst/>
                        </a:rPr>
                        <a:t>TL)</a:t>
                      </a:r>
                      <a:endParaRPr lang="tr-TR" sz="1050" b="1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tr-TR" sz="1050" u="none" strike="noStrike" kern="1200" dirty="0">
                          <a:effectLst/>
                        </a:rPr>
                        <a:t> </a:t>
                      </a:r>
                      <a:endParaRPr lang="tr-TR" sz="105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88716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tr-TR" sz="1050" b="1" u="none" strike="noStrike" kern="1200" dirty="0">
                          <a:effectLst/>
                        </a:rPr>
                        <a:t>Nakdi </a:t>
                      </a:r>
                      <a:r>
                        <a:rPr lang="tr-TR" sz="1050" b="1" u="none" strike="noStrike" kern="1200" dirty="0" smtClean="0">
                          <a:effectLst/>
                        </a:rPr>
                        <a:t>Gerçekleşme (%)</a:t>
                      </a:r>
                      <a:endParaRPr lang="tr-TR" sz="1050" b="1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tr-TR" sz="1050" u="none" strike="noStrike" kern="1200" dirty="0">
                          <a:effectLst/>
                        </a:rPr>
                        <a:t> </a:t>
                      </a:r>
                      <a:endParaRPr lang="tr-TR" sz="105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88716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tr-TR" sz="1050" b="1" u="none" strike="noStrike" kern="1200" dirty="0">
                          <a:effectLst/>
                        </a:rPr>
                        <a:t>Fiziki </a:t>
                      </a:r>
                      <a:r>
                        <a:rPr lang="tr-TR" sz="1050" b="1" u="none" strike="noStrike" kern="1200" dirty="0" smtClean="0">
                          <a:effectLst/>
                        </a:rPr>
                        <a:t>Gerçekleşme (%)</a:t>
                      </a:r>
                      <a:endParaRPr lang="tr-TR" sz="1050" b="1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tr-TR" sz="1050" u="none" strike="noStrike" kern="1200" dirty="0">
                          <a:effectLst/>
                        </a:rPr>
                        <a:t> </a:t>
                      </a:r>
                      <a:endParaRPr lang="tr-TR" sz="105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86787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tr-TR" sz="1050" b="1" u="none" strike="noStrike" kern="1200" dirty="0">
                          <a:effectLst/>
                        </a:rPr>
                        <a:t>Projenin Bugünkü </a:t>
                      </a:r>
                      <a:r>
                        <a:rPr lang="tr-TR" sz="1050" b="1" u="none" strike="noStrike" kern="1200" dirty="0" smtClean="0">
                          <a:effectLst/>
                        </a:rPr>
                        <a:t>Durumu</a:t>
                      </a:r>
                      <a:endParaRPr lang="tr-TR" sz="1050" b="1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tr-TR" sz="1050" u="none" strike="noStrike" kern="1200" dirty="0">
                          <a:effectLst/>
                        </a:rPr>
                        <a:t> </a:t>
                      </a:r>
                      <a:endParaRPr lang="tr-TR" sz="105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93951">
                <a:tc gridSpan="2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050" b="1" u="none" strike="noStrike" kern="1200" dirty="0" smtClean="0">
                          <a:effectLst/>
                        </a:rPr>
                        <a:t>Proje</a:t>
                      </a:r>
                      <a:r>
                        <a:rPr lang="tr-TR" sz="1050" b="1" u="none" strike="noStrike" kern="1200" baseline="0" dirty="0" smtClean="0">
                          <a:effectLst/>
                        </a:rPr>
                        <a:t> Özet Bilgisi</a:t>
                      </a:r>
                      <a:endParaRPr lang="tr-TR" sz="1050" b="1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endParaRPr lang="tr-TR" sz="105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478608">
                <a:tc gridSpan="2">
                  <a:txBody>
                    <a:bodyPr/>
                    <a:lstStyle/>
                    <a:p>
                      <a:pPr algn="just" fontAlgn="b"/>
                      <a:endParaRPr lang="tr-TR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  <p:graphicFrame>
        <p:nvGraphicFramePr>
          <p:cNvPr id="17" name="Tablo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2118078"/>
              </p:ext>
            </p:extLst>
          </p:nvPr>
        </p:nvGraphicFramePr>
        <p:xfrm>
          <a:off x="4618484" y="1007601"/>
          <a:ext cx="4320480" cy="5097441"/>
        </p:xfrm>
        <a:graphic>
          <a:graphicData uri="http://schemas.openxmlformats.org/drawingml/2006/table">
            <a:tbl>
              <a:tblPr>
                <a:tableStyleId>{69CF1AB2-1976-4502-BF36-3FF5EA218861}</a:tableStyleId>
              </a:tblPr>
              <a:tblGrid>
                <a:gridCol w="43204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460797">
                <a:tc>
                  <a:txBody>
                    <a:bodyPr/>
                    <a:lstStyle/>
                    <a:p>
                      <a:pPr algn="l" fontAlgn="b"/>
                      <a:r>
                        <a:rPr lang="tr-TR" sz="1050" u="none" strike="noStrike" kern="1200" dirty="0">
                          <a:effectLst/>
                        </a:rPr>
                        <a:t> </a:t>
                      </a:r>
                      <a:endParaRPr lang="tr-TR" sz="105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36644">
                <a:tc>
                  <a:txBody>
                    <a:bodyPr/>
                    <a:lstStyle/>
                    <a:p>
                      <a:pPr algn="ctr" fontAlgn="b"/>
                      <a:r>
                        <a:rPr lang="tr-TR" sz="1050" u="none" strike="noStrike" dirty="0">
                          <a:effectLst/>
                        </a:rPr>
                        <a:t> </a:t>
                      </a:r>
                      <a:endParaRPr lang="tr-TR" sz="1050" u="none" strike="noStrike" dirty="0" smtClean="0">
                        <a:effectLst/>
                      </a:endParaRPr>
                    </a:p>
                    <a:p>
                      <a:pPr algn="ctr" fontAlgn="b"/>
                      <a:endParaRPr lang="tr-TR" sz="1050" u="none" strike="noStrike" dirty="0" smtClean="0">
                        <a:effectLst/>
                      </a:endParaRPr>
                    </a:p>
                    <a:p>
                      <a:pPr algn="ctr" fontAlgn="b"/>
                      <a:endParaRPr lang="tr-TR" sz="1050" u="none" strike="noStrike" dirty="0" smtClean="0">
                        <a:effectLst/>
                      </a:endParaRPr>
                    </a:p>
                    <a:p>
                      <a:pPr algn="ctr" fontAlgn="b"/>
                      <a:endParaRPr lang="tr-TR" sz="1050" u="none" strike="noStrike" dirty="0" smtClean="0">
                        <a:effectLst/>
                      </a:endParaRPr>
                    </a:p>
                    <a:p>
                      <a:pPr algn="ctr" fontAlgn="b"/>
                      <a:endParaRPr lang="tr-TR" sz="1050" u="none" strike="noStrike" dirty="0" smtClean="0">
                        <a:effectLst/>
                      </a:endParaRPr>
                    </a:p>
                    <a:p>
                      <a:pPr algn="ctr" fontAlgn="b"/>
                      <a:endParaRPr lang="tr-TR" sz="1050" u="none" strike="noStrike" dirty="0" smtClean="0">
                        <a:effectLst/>
                      </a:endParaRPr>
                    </a:p>
                    <a:p>
                      <a:pPr algn="ctr" fontAlgn="b"/>
                      <a:endParaRPr lang="tr-TR" sz="1050" u="none" strike="noStrike" dirty="0" smtClean="0">
                        <a:effectLst/>
                      </a:endParaRPr>
                    </a:p>
                    <a:p>
                      <a:pPr algn="ctr" fontAlgn="b"/>
                      <a:endParaRPr lang="tr-TR" sz="1050" u="none" strike="noStrike" dirty="0" smtClean="0">
                        <a:effectLst/>
                      </a:endParaRPr>
                    </a:p>
                    <a:p>
                      <a:pPr algn="ctr" fontAlgn="b"/>
                      <a:endParaRPr lang="tr-TR" sz="1050" u="none" strike="noStrike" dirty="0" smtClean="0">
                        <a:effectLst/>
                      </a:endParaRPr>
                    </a:p>
                    <a:p>
                      <a:pPr algn="ctr" fontAlgn="b"/>
                      <a:endParaRPr lang="tr-TR" sz="1050" u="none" strike="noStrike" dirty="0" smtClean="0">
                        <a:effectLst/>
                      </a:endParaRPr>
                    </a:p>
                    <a:p>
                      <a:pPr algn="ctr" fontAlgn="b"/>
                      <a:endParaRPr lang="tr-TR" sz="1050" u="none" strike="noStrike" dirty="0" smtClean="0">
                        <a:effectLst/>
                      </a:endParaRPr>
                    </a:p>
                    <a:p>
                      <a:pPr algn="ctr" fontAlgn="b"/>
                      <a:endParaRPr lang="tr-TR" sz="1050" u="none" strike="noStrike" dirty="0" smtClean="0">
                        <a:effectLst/>
                      </a:endParaRPr>
                    </a:p>
                    <a:p>
                      <a:pPr algn="ctr" fontAlgn="b"/>
                      <a:endParaRPr lang="tr-TR" sz="1050" u="none" strike="noStrike" dirty="0" smtClean="0">
                        <a:effectLst/>
                      </a:endParaRPr>
                    </a:p>
                    <a:p>
                      <a:pPr algn="ctr" fontAlgn="b"/>
                      <a:endParaRPr lang="tr-TR" sz="1050" b="0" i="0" u="none" strike="noStrike" dirty="0">
                        <a:effectLst/>
                        <a:latin typeface="Arial Tur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4" name="Metin kutusu 13"/>
          <p:cNvSpPr txBox="1"/>
          <p:nvPr/>
        </p:nvSpPr>
        <p:spPr>
          <a:xfrm>
            <a:off x="5220072" y="2073661"/>
            <a:ext cx="3024336" cy="584775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tr-TR" sz="1600" dirty="0" smtClean="0">
                <a:solidFill>
                  <a:schemeClr val="bg1"/>
                </a:solidFill>
              </a:rPr>
              <a:t>PROJEYE AİT GÖRSEL UNSUR EKLEYİNİZ</a:t>
            </a:r>
            <a:endParaRPr lang="tr-TR" sz="1600" dirty="0">
              <a:solidFill>
                <a:schemeClr val="bg1"/>
              </a:solidFill>
            </a:endParaRPr>
          </a:p>
        </p:txBody>
      </p:sp>
      <p:graphicFrame>
        <p:nvGraphicFramePr>
          <p:cNvPr id="20" name="Tablo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3022136"/>
              </p:ext>
            </p:extLst>
          </p:nvPr>
        </p:nvGraphicFramePr>
        <p:xfrm>
          <a:off x="107504" y="6165304"/>
          <a:ext cx="8831460" cy="28803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8314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88032">
                <a:tc>
                  <a:txBody>
                    <a:bodyPr/>
                    <a:lstStyle/>
                    <a:p>
                      <a:pPr algn="ctr" fontAlgn="t"/>
                      <a:r>
                        <a:rPr lang="tr-TR" sz="1000" b="1" u="none" strike="noStrike" dirty="0" smtClean="0">
                          <a:solidFill>
                            <a:srgbClr val="FF0000"/>
                          </a:solidFill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UYARI: BU SLAYT</a:t>
                      </a:r>
                      <a:r>
                        <a:rPr lang="tr-TR" sz="1000" b="1" u="none" strike="noStrike" baseline="0" dirty="0" smtClean="0">
                          <a:solidFill>
                            <a:srgbClr val="FF0000"/>
                          </a:solidFill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 HER BİR PROJE İÇİN ÇOĞALTINIZ.</a:t>
                      </a:r>
                      <a:endParaRPr lang="tr-TR" sz="750" b="0" i="0" u="none" strike="noStrike" dirty="0">
                        <a:solidFill>
                          <a:srgbClr val="FF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6" name="Yuvarlatılmış Dikdörtgen 15"/>
          <p:cNvSpPr/>
          <p:nvPr/>
        </p:nvSpPr>
        <p:spPr>
          <a:xfrm>
            <a:off x="1" y="44624"/>
            <a:ext cx="9134474" cy="716861"/>
          </a:xfrm>
          <a:prstGeom prst="round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defRPr/>
            </a:pPr>
            <a:r>
              <a:rPr lang="tr-TR" sz="2000" b="1" kern="0" dirty="0">
                <a:solidFill>
                  <a:prstClr val="white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Projeler İtibariyle Bilgi , Açıklama ve Görseller</a:t>
            </a:r>
          </a:p>
        </p:txBody>
      </p:sp>
      <p:sp>
        <p:nvSpPr>
          <p:cNvPr id="19" name="Metin kutusu 18"/>
          <p:cNvSpPr txBox="1"/>
          <p:nvPr/>
        </p:nvSpPr>
        <p:spPr>
          <a:xfrm>
            <a:off x="5220072" y="4140369"/>
            <a:ext cx="3024336" cy="584775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tr-TR" sz="1600" dirty="0" smtClean="0">
                <a:solidFill>
                  <a:schemeClr val="bg1"/>
                </a:solidFill>
              </a:rPr>
              <a:t>PROJEYE AİT GÖRSEL UNSUR EKLEYİNİZ</a:t>
            </a:r>
            <a:endParaRPr lang="tr-TR" sz="1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6893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 3"/>
          <p:cNvGrpSpPr/>
          <p:nvPr/>
        </p:nvGrpSpPr>
        <p:grpSpPr>
          <a:xfrm>
            <a:off x="19472" y="151385"/>
            <a:ext cx="9144000" cy="696912"/>
            <a:chOff x="1199958" y="162167"/>
            <a:chExt cx="7699375" cy="696912"/>
          </a:xfrm>
        </p:grpSpPr>
        <p:sp>
          <p:nvSpPr>
            <p:cNvPr id="5" name="Rectangle 24"/>
            <p:cNvSpPr>
              <a:spLocks noChangeArrowheads="1"/>
            </p:cNvSpPr>
            <p:nvPr>
              <p:custDataLst>
                <p:tags r:id="rId1"/>
              </p:custDataLst>
            </p:nvPr>
          </p:nvSpPr>
          <p:spPr bwMode="gray">
            <a:xfrm>
              <a:off x="1199958" y="190742"/>
              <a:ext cx="1001713" cy="638175"/>
            </a:xfrm>
            <a:prstGeom prst="rect">
              <a:avLst/>
            </a:prstGeom>
            <a:gradFill rotWithShape="1">
              <a:gsLst>
                <a:gs pos="0">
                  <a:srgbClr val="FF671F"/>
                </a:gs>
                <a:gs pos="100000">
                  <a:srgbClr val="FF671F">
                    <a:lumMod val="84000"/>
                    <a:lumOff val="16000"/>
                  </a:srgbClr>
                </a:gs>
              </a:gsLst>
              <a:lin ang="0" scaled="1"/>
            </a:gradFill>
            <a:ln>
              <a:noFill/>
            </a:ln>
            <a:effectLst/>
            <a:extLst/>
          </p:spPr>
          <p:txBody>
            <a:bodyPr wrap="none" anchor="ctr"/>
            <a:lstStyle/>
            <a:p>
              <a:pPr>
                <a:defRPr/>
              </a:pPr>
              <a:endParaRPr lang="tr-TR" kern="0">
                <a:solidFill>
                  <a:sysClr val="windowText" lastClr="000000"/>
                </a:solidFill>
                <a:latin typeface="Arial" charset="0"/>
              </a:endParaRPr>
            </a:p>
          </p:txBody>
        </p:sp>
        <p:sp>
          <p:nvSpPr>
            <p:cNvPr id="6" name="AutoShape 25"/>
            <p:cNvSpPr>
              <a:spLocks noChangeArrowheads="1"/>
            </p:cNvSpPr>
            <p:nvPr>
              <p:custDataLst>
                <p:tags r:id="rId2"/>
              </p:custDataLst>
            </p:nvPr>
          </p:nvSpPr>
          <p:spPr bwMode="gray">
            <a:xfrm>
              <a:off x="1658746" y="162167"/>
              <a:ext cx="2595563" cy="696912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tr-TR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7" name="AutoShape 26"/>
            <p:cNvSpPr>
              <a:spLocks noChangeArrowheads="1"/>
            </p:cNvSpPr>
            <p:nvPr>
              <p:custDataLst>
                <p:tags r:id="rId3"/>
              </p:custDataLst>
            </p:nvPr>
          </p:nvSpPr>
          <p:spPr bwMode="gray">
            <a:xfrm>
              <a:off x="1792096" y="241542"/>
              <a:ext cx="7045325" cy="538162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FF671F"/>
                </a:gs>
                <a:gs pos="50000">
                  <a:schemeClr val="accent6">
                    <a:lumMod val="75000"/>
                  </a:schemeClr>
                </a:gs>
                <a:gs pos="100000">
                  <a:srgbClr val="FF671F"/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 wrap="none" anchor="ctr"/>
            <a:lstStyle/>
            <a:p>
              <a:pPr>
                <a:defRPr/>
              </a:pPr>
              <a:endParaRPr lang="tr-TR" kern="0">
                <a:solidFill>
                  <a:sysClr val="windowText" lastClr="000000"/>
                </a:solidFill>
                <a:latin typeface="Arial" charset="0"/>
              </a:endParaRPr>
            </a:p>
          </p:txBody>
        </p:sp>
        <p:sp>
          <p:nvSpPr>
            <p:cNvPr id="8" name="AutoShape 27"/>
            <p:cNvSpPr>
              <a:spLocks noChangeArrowheads="1"/>
            </p:cNvSpPr>
            <p:nvPr>
              <p:custDataLst>
                <p:tags r:id="rId4"/>
              </p:custDataLst>
            </p:nvPr>
          </p:nvSpPr>
          <p:spPr bwMode="gray">
            <a:xfrm>
              <a:off x="1720658" y="192329"/>
              <a:ext cx="7178675" cy="636587"/>
            </a:xfrm>
            <a:prstGeom prst="roundRect">
              <a:avLst>
                <a:gd name="adj" fmla="val 50000"/>
              </a:avLst>
            </a:prstGeom>
            <a:noFill/>
            <a:ln w="9525" algn="ctr">
              <a:solidFill>
                <a:srgbClr val="FF671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tr-TR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9" name="Rectangle 28"/>
            <p:cNvSpPr>
              <a:spLocks noChangeArrowheads="1"/>
            </p:cNvSpPr>
            <p:nvPr>
              <p:custDataLst>
                <p:tags r:id="rId5"/>
              </p:custDataLst>
            </p:nvPr>
          </p:nvSpPr>
          <p:spPr bwMode="gray">
            <a:xfrm>
              <a:off x="2065146" y="360604"/>
              <a:ext cx="6438900" cy="30777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pPr defTabSz="877888">
                <a:buClr>
                  <a:srgbClr val="FF6600"/>
                </a:buClr>
                <a:defRPr/>
              </a:pPr>
              <a:endParaRPr lang="en-US" sz="2000" b="1" kern="0" dirty="0">
                <a:solidFill>
                  <a:srgbClr val="FFFFFF"/>
                </a:solidFill>
              </a:endParaRPr>
            </a:p>
          </p:txBody>
        </p:sp>
      </p:grp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496050"/>
            <a:ext cx="9144000" cy="361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10" name="Tablo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030876"/>
              </p:ext>
            </p:extLst>
          </p:nvPr>
        </p:nvGraphicFramePr>
        <p:xfrm>
          <a:off x="107504" y="1052737"/>
          <a:ext cx="9036496" cy="5400867"/>
        </p:xfrm>
        <a:graphic>
          <a:graphicData uri="http://schemas.openxmlformats.org/drawingml/2006/table">
            <a:tbl>
              <a:tblPr/>
              <a:tblGrid>
                <a:gridCol w="903649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42321">
                <a:tc>
                  <a:txBody>
                    <a:bodyPr/>
                    <a:lstStyle/>
                    <a:p>
                      <a:pPr algn="l" fontAlgn="t"/>
                      <a:r>
                        <a:rPr lang="tr-TR" sz="1200" b="1" i="0" u="none" strike="noStrike" dirty="0"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Projelere Başlanamama </a:t>
                      </a:r>
                      <a:r>
                        <a:rPr lang="tr-TR" sz="1200" b="1" i="0" u="none" strike="noStrike" dirty="0" smtClean="0"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 ve</a:t>
                      </a:r>
                      <a:r>
                        <a:rPr lang="tr-TR" sz="1200" b="1" i="0" u="none" strike="noStrike" baseline="0" dirty="0" smtClean="0"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 Tamamlanamama </a:t>
                      </a:r>
                      <a:r>
                        <a:rPr lang="tr-TR" sz="1200" b="1" i="0" u="none" strike="noStrike" dirty="0" smtClean="0"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Nedenleri</a:t>
                      </a:r>
                      <a:endParaRPr lang="tr-TR" sz="1200" b="1" i="0" u="none" strike="noStrike" dirty="0"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26965">
                <a:tc>
                  <a:txBody>
                    <a:bodyPr/>
                    <a:lstStyle/>
                    <a:p>
                      <a:pPr algn="just" fontAlgn="t"/>
                      <a:r>
                        <a:rPr lang="tr-TR" sz="1200" b="0" i="0" u="none" strike="noStrike" dirty="0" smtClean="0"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……………</a:t>
                      </a:r>
                      <a:endParaRPr lang="tr-TR" sz="1200" b="0" i="0" u="none" strike="noStrike" dirty="0"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2321">
                <a:tc>
                  <a:txBody>
                    <a:bodyPr/>
                    <a:lstStyle/>
                    <a:p>
                      <a:pPr algn="l" fontAlgn="t"/>
                      <a:r>
                        <a:rPr lang="tr-TR" sz="1200" b="1" i="0" u="none" strike="noStrike" dirty="0"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Çözümlenmesi İstenen Sorun ve Darboğazlar</a:t>
                      </a:r>
                    </a:p>
                  </a:txBody>
                  <a:tcPr marL="5995" marR="5995" marT="599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26965">
                <a:tc>
                  <a:txBody>
                    <a:bodyPr/>
                    <a:lstStyle/>
                    <a:p>
                      <a:pPr algn="just" fontAlgn="t"/>
                      <a:r>
                        <a:rPr lang="tr-TR" sz="1200" b="0" i="0" u="none" strike="noStrike" dirty="0"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…………..</a:t>
                      </a:r>
                    </a:p>
                  </a:txBody>
                  <a:tcPr marL="5995" marR="5995" marT="599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2321">
                <a:tc>
                  <a:txBody>
                    <a:bodyPr/>
                    <a:lstStyle/>
                    <a:p>
                      <a:pPr algn="l" fontAlgn="t"/>
                      <a:r>
                        <a:rPr lang="tr-TR" sz="1200" b="1" i="0" u="none" strike="noStrike" dirty="0"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Sorun ve Darboğaz Nedenleri</a:t>
                      </a:r>
                    </a:p>
                  </a:txBody>
                  <a:tcPr marL="5995" marR="5995" marT="599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26965">
                <a:tc>
                  <a:txBody>
                    <a:bodyPr/>
                    <a:lstStyle/>
                    <a:p>
                      <a:pPr algn="just" fontAlgn="t"/>
                      <a:r>
                        <a:rPr lang="tr-TR" sz="1200" b="0" i="0" u="none" strike="noStrike" dirty="0"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…………..</a:t>
                      </a:r>
                    </a:p>
                  </a:txBody>
                  <a:tcPr marL="5995" marR="5995" marT="599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2321">
                <a:tc>
                  <a:txBody>
                    <a:bodyPr/>
                    <a:lstStyle/>
                    <a:p>
                      <a:pPr algn="l" fontAlgn="t"/>
                      <a:r>
                        <a:rPr lang="tr-TR" sz="1200" b="1" i="0" u="none" strike="noStrike" dirty="0"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Alınması İstenen Önlemler</a:t>
                      </a:r>
                    </a:p>
                  </a:txBody>
                  <a:tcPr marL="5995" marR="5995" marT="599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190511">
                <a:tc>
                  <a:txBody>
                    <a:bodyPr/>
                    <a:lstStyle/>
                    <a:p>
                      <a:pPr algn="just" fontAlgn="t"/>
                      <a:r>
                        <a:rPr lang="tr-TR" sz="1200" b="0" i="0" u="none" strike="noStrike" dirty="0"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…………..</a:t>
                      </a:r>
                    </a:p>
                    <a:p>
                      <a:pPr algn="l" fontAlgn="t"/>
                      <a:r>
                        <a:rPr lang="tr-TR" sz="1200" b="0" i="0" u="none" strike="noStrike" dirty="0"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 </a:t>
                      </a:r>
                    </a:p>
                    <a:p>
                      <a:pPr algn="ctr" fontAlgn="t"/>
                      <a:r>
                        <a:rPr lang="tr-TR" sz="1200" b="0" i="0" u="none" strike="noStrike" dirty="0"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 </a:t>
                      </a:r>
                    </a:p>
                    <a:p>
                      <a:pPr algn="l" fontAlgn="t"/>
                      <a:r>
                        <a:rPr lang="tr-TR" sz="1200" b="0" i="0" u="none" strike="noStrike" dirty="0"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 </a:t>
                      </a:r>
                    </a:p>
                    <a:p>
                      <a:pPr algn="l" fontAlgn="t"/>
                      <a:r>
                        <a:rPr lang="tr-TR" sz="1200" b="0" i="0" u="none" strike="noStrike" dirty="0"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 </a:t>
                      </a:r>
                    </a:p>
                    <a:p>
                      <a:pPr algn="l" fontAlgn="t"/>
                      <a:r>
                        <a:rPr lang="tr-TR" sz="1200" b="0" i="0" u="none" strike="noStrike" dirty="0"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 </a:t>
                      </a:r>
                    </a:p>
                    <a:p>
                      <a:pPr algn="l" fontAlgn="t"/>
                      <a:r>
                        <a:rPr lang="tr-TR" sz="1200" b="0" i="0" u="none" strike="noStrike" dirty="0"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  </a:t>
                      </a:r>
                    </a:p>
                  </a:txBody>
                  <a:tcPr marL="5995" marR="5995" marT="599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37568">
                <a:tc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200" b="1" i="0" u="none" strike="noStrike" dirty="0" smtClean="0"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Koordinasyon</a:t>
                      </a:r>
                      <a:r>
                        <a:rPr lang="tr-TR" sz="1200" b="1" i="0" u="none" strike="noStrike" baseline="0" dirty="0" smtClean="0"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 Gerektiren Kurum/Kuruluşları</a:t>
                      </a:r>
                      <a:endParaRPr lang="tr-TR" sz="1200" b="0" i="0" u="none" strike="noStrike" dirty="0"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726965">
                <a:tc>
                  <a:txBody>
                    <a:bodyPr/>
                    <a:lstStyle/>
                    <a:p>
                      <a:pPr algn="l" fontAlgn="t"/>
                      <a:r>
                        <a:rPr lang="tr-TR" sz="1200" b="0" i="0" u="none" strike="noStrike" dirty="0" smtClean="0"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…………….</a:t>
                      </a:r>
                      <a:endParaRPr lang="tr-TR" sz="1200" b="0" i="0" u="none" strike="noStrike" dirty="0"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11" name="Dikdörtgen 10"/>
          <p:cNvSpPr/>
          <p:nvPr/>
        </p:nvSpPr>
        <p:spPr>
          <a:xfrm>
            <a:off x="323528" y="300271"/>
            <a:ext cx="7932818" cy="3835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</a:pPr>
            <a:r>
              <a:rPr lang="tr-TR" b="1" kern="0" dirty="0" smtClean="0">
                <a:solidFill>
                  <a:schemeClr val="bg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Sorunlar, İhtiyaçlar ve Koordinasyon Gerektiren Hususlar</a:t>
            </a:r>
            <a:endParaRPr lang="tr-TR" b="1" kern="0" dirty="0">
              <a:solidFill>
                <a:schemeClr val="bg1"/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12" name="11 Metin kutusu"/>
          <p:cNvSpPr txBox="1"/>
          <p:nvPr/>
        </p:nvSpPr>
        <p:spPr>
          <a:xfrm>
            <a:off x="662382" y="1340768"/>
            <a:ext cx="3929090" cy="2308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fontAlgn="t"/>
            <a:r>
              <a:rPr lang="tr-TR" sz="900" b="1" dirty="0" smtClean="0">
                <a:solidFill>
                  <a:srgbClr val="FF0000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NOT: İlgili proje  numarası ve adı belirtilmesi gerekmektedir.</a:t>
            </a:r>
            <a:endParaRPr lang="tr-TR" sz="900" b="1" dirty="0">
              <a:solidFill>
                <a:srgbClr val="FF0000"/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13" name="Metin kutusu 12"/>
          <p:cNvSpPr txBox="1"/>
          <p:nvPr/>
        </p:nvSpPr>
        <p:spPr>
          <a:xfrm>
            <a:off x="8047364" y="314381"/>
            <a:ext cx="753852" cy="36933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tr-TR" dirty="0" smtClean="0"/>
              <a:t>EK-4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02122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 3"/>
          <p:cNvGrpSpPr/>
          <p:nvPr/>
        </p:nvGrpSpPr>
        <p:grpSpPr>
          <a:xfrm>
            <a:off x="35496" y="165721"/>
            <a:ext cx="9108504" cy="696912"/>
            <a:chOff x="1199958" y="162167"/>
            <a:chExt cx="7699375" cy="696912"/>
          </a:xfrm>
        </p:grpSpPr>
        <p:sp>
          <p:nvSpPr>
            <p:cNvPr id="5" name="Rectangle 24"/>
            <p:cNvSpPr>
              <a:spLocks noChangeArrowheads="1"/>
            </p:cNvSpPr>
            <p:nvPr>
              <p:custDataLst>
                <p:tags r:id="rId1"/>
              </p:custDataLst>
            </p:nvPr>
          </p:nvSpPr>
          <p:spPr bwMode="gray">
            <a:xfrm>
              <a:off x="1199958" y="190742"/>
              <a:ext cx="1001713" cy="638175"/>
            </a:xfrm>
            <a:prstGeom prst="rect">
              <a:avLst/>
            </a:prstGeom>
            <a:gradFill rotWithShape="1">
              <a:gsLst>
                <a:gs pos="0">
                  <a:srgbClr val="FF671F"/>
                </a:gs>
                <a:gs pos="100000">
                  <a:srgbClr val="FF671F">
                    <a:lumMod val="84000"/>
                    <a:lumOff val="16000"/>
                  </a:srgbClr>
                </a:gs>
              </a:gsLst>
              <a:lin ang="0" scaled="1"/>
            </a:gradFill>
            <a:ln>
              <a:noFill/>
            </a:ln>
            <a:effectLst/>
            <a:extLst/>
          </p:spPr>
          <p:txBody>
            <a:bodyPr wrap="none" anchor="ctr"/>
            <a:lstStyle/>
            <a:p>
              <a:pPr>
                <a:defRPr/>
              </a:pPr>
              <a:endParaRPr lang="tr-TR" kern="0">
                <a:solidFill>
                  <a:sysClr val="windowText" lastClr="000000"/>
                </a:solidFill>
                <a:latin typeface="Arial" charset="0"/>
              </a:endParaRPr>
            </a:p>
          </p:txBody>
        </p:sp>
        <p:sp>
          <p:nvSpPr>
            <p:cNvPr id="6" name="AutoShape 25"/>
            <p:cNvSpPr>
              <a:spLocks noChangeArrowheads="1"/>
            </p:cNvSpPr>
            <p:nvPr>
              <p:custDataLst>
                <p:tags r:id="rId2"/>
              </p:custDataLst>
            </p:nvPr>
          </p:nvSpPr>
          <p:spPr bwMode="gray">
            <a:xfrm>
              <a:off x="1658746" y="162167"/>
              <a:ext cx="2595563" cy="696912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tr-TR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7" name="AutoShape 26"/>
            <p:cNvSpPr>
              <a:spLocks noChangeArrowheads="1"/>
            </p:cNvSpPr>
            <p:nvPr>
              <p:custDataLst>
                <p:tags r:id="rId3"/>
              </p:custDataLst>
            </p:nvPr>
          </p:nvSpPr>
          <p:spPr bwMode="gray">
            <a:xfrm>
              <a:off x="1792096" y="241542"/>
              <a:ext cx="7045325" cy="538162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FF671F"/>
                </a:gs>
                <a:gs pos="50000">
                  <a:schemeClr val="accent6">
                    <a:lumMod val="75000"/>
                  </a:schemeClr>
                </a:gs>
                <a:gs pos="100000">
                  <a:srgbClr val="FF671F"/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 wrap="none" anchor="ctr"/>
            <a:lstStyle/>
            <a:p>
              <a:pPr>
                <a:defRPr/>
              </a:pPr>
              <a:endParaRPr lang="tr-TR" kern="0">
                <a:solidFill>
                  <a:sysClr val="windowText" lastClr="000000"/>
                </a:solidFill>
                <a:latin typeface="Arial" charset="0"/>
              </a:endParaRPr>
            </a:p>
          </p:txBody>
        </p:sp>
        <p:sp>
          <p:nvSpPr>
            <p:cNvPr id="8" name="AutoShape 27"/>
            <p:cNvSpPr>
              <a:spLocks noChangeArrowheads="1"/>
            </p:cNvSpPr>
            <p:nvPr>
              <p:custDataLst>
                <p:tags r:id="rId4"/>
              </p:custDataLst>
            </p:nvPr>
          </p:nvSpPr>
          <p:spPr bwMode="gray">
            <a:xfrm>
              <a:off x="1720658" y="192329"/>
              <a:ext cx="7178675" cy="636587"/>
            </a:xfrm>
            <a:prstGeom prst="roundRect">
              <a:avLst>
                <a:gd name="adj" fmla="val 50000"/>
              </a:avLst>
            </a:prstGeom>
            <a:noFill/>
            <a:ln w="9525" algn="ctr">
              <a:solidFill>
                <a:srgbClr val="FF671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tr-TR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9" name="Rectangle 28"/>
            <p:cNvSpPr>
              <a:spLocks noChangeArrowheads="1"/>
            </p:cNvSpPr>
            <p:nvPr>
              <p:custDataLst>
                <p:tags r:id="rId5"/>
              </p:custDataLst>
            </p:nvPr>
          </p:nvSpPr>
          <p:spPr bwMode="gray">
            <a:xfrm>
              <a:off x="2065146" y="360604"/>
              <a:ext cx="6438900" cy="30777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pPr defTabSz="877888">
                <a:buClr>
                  <a:srgbClr val="FF6600"/>
                </a:buClr>
                <a:defRPr/>
              </a:pPr>
              <a:endParaRPr lang="en-US" sz="2000" b="1" kern="0" dirty="0">
                <a:solidFill>
                  <a:srgbClr val="FFFFFF"/>
                </a:solidFill>
              </a:endParaRPr>
            </a:p>
          </p:txBody>
        </p:sp>
      </p:grp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496050"/>
            <a:ext cx="9144000" cy="361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Dikdörtgen 10"/>
          <p:cNvSpPr/>
          <p:nvPr/>
        </p:nvSpPr>
        <p:spPr>
          <a:xfrm>
            <a:off x="943163" y="328717"/>
            <a:ext cx="59766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tr-TR" b="1" kern="0" dirty="0" smtClean="0">
                <a:solidFill>
                  <a:prstClr val="white"/>
                </a:solidFill>
                <a:latin typeface="Arial" charset="0"/>
              </a:rPr>
              <a:t>Sektörler ve Alt Sektörleri</a:t>
            </a:r>
            <a:endParaRPr lang="tr-TR" b="1" kern="0" dirty="0">
              <a:solidFill>
                <a:prstClr val="white"/>
              </a:solidFill>
              <a:latin typeface="Arial" charset="0"/>
            </a:endParaRPr>
          </a:p>
        </p:txBody>
      </p:sp>
      <p:graphicFrame>
        <p:nvGraphicFramePr>
          <p:cNvPr id="13" name="12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3282298"/>
              </p:ext>
            </p:extLst>
          </p:nvPr>
        </p:nvGraphicFramePr>
        <p:xfrm>
          <a:off x="428596" y="1071546"/>
          <a:ext cx="2214578" cy="5318144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3571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573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56416">
                <a:tc>
                  <a:txBody>
                    <a:bodyPr/>
                    <a:lstStyle/>
                    <a:p>
                      <a:pPr algn="ctr" fontAlgn="b"/>
                      <a:r>
                        <a:rPr lang="tr-TR" sz="900" b="1" u="none" strike="noStrike" dirty="0" smtClean="0">
                          <a:solidFill>
                            <a:srgbClr val="FF0000"/>
                          </a:solidFill>
                          <a:latin typeface="+mn-lt"/>
                        </a:rPr>
                        <a:t>1</a:t>
                      </a:r>
                      <a:endParaRPr lang="tr-TR" sz="900" b="1" i="0" u="none" strike="noStrike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L="5976" marR="5976" marT="5976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b="1" u="none" strike="noStrike" dirty="0" smtClean="0">
                          <a:solidFill>
                            <a:srgbClr val="FF0000"/>
                          </a:solidFill>
                          <a:latin typeface="+mn-lt"/>
                        </a:rPr>
                        <a:t> Tarım</a:t>
                      </a:r>
                      <a:endParaRPr lang="tr-TR" sz="900" b="1" i="0" u="none" strike="noStrike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L="5976" marR="5976" marT="5976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6416">
                <a:tc>
                  <a:txBody>
                    <a:bodyPr/>
                    <a:lstStyle/>
                    <a:p>
                      <a:pPr algn="ctr" fontAlgn="b"/>
                      <a:endParaRPr lang="tr-TR" sz="9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976" marR="5976" marT="5976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u="none" strike="noStrike" dirty="0">
                          <a:latin typeface="+mn-lt"/>
                        </a:rPr>
                        <a:t>Sulama</a:t>
                      </a:r>
                      <a:endParaRPr lang="tr-TR" sz="9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3788" marR="5976" marT="5976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6416">
                <a:tc>
                  <a:txBody>
                    <a:bodyPr/>
                    <a:lstStyle/>
                    <a:p>
                      <a:pPr algn="ctr" fontAlgn="b"/>
                      <a:endParaRPr lang="tr-TR" sz="9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976" marR="5976" marT="5976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u="none" strike="noStrike" dirty="0">
                          <a:latin typeface="+mn-lt"/>
                        </a:rPr>
                        <a:t>Bitkisel Ürünler</a:t>
                      </a:r>
                      <a:endParaRPr lang="tr-TR" sz="9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3788" marR="5976" marT="5976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6416">
                <a:tc>
                  <a:txBody>
                    <a:bodyPr/>
                    <a:lstStyle/>
                    <a:p>
                      <a:pPr algn="ctr" fontAlgn="b"/>
                      <a:endParaRPr lang="tr-TR" sz="9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976" marR="5976" marT="5976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u="none" strike="noStrike" dirty="0">
                          <a:latin typeface="+mn-lt"/>
                        </a:rPr>
                        <a:t>Hayvancılık</a:t>
                      </a:r>
                      <a:endParaRPr lang="tr-TR" sz="9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3788" marR="5976" marT="5976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56416">
                <a:tc>
                  <a:txBody>
                    <a:bodyPr/>
                    <a:lstStyle/>
                    <a:p>
                      <a:pPr algn="ctr" fontAlgn="b"/>
                      <a:endParaRPr lang="tr-TR" sz="9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976" marR="5976" marT="5976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u="none" strike="noStrike" dirty="0">
                          <a:latin typeface="+mn-lt"/>
                        </a:rPr>
                        <a:t>Su Ürünleri</a:t>
                      </a:r>
                      <a:endParaRPr lang="tr-TR" sz="9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3788" marR="5976" marT="5976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56416">
                <a:tc>
                  <a:txBody>
                    <a:bodyPr/>
                    <a:lstStyle/>
                    <a:p>
                      <a:pPr algn="ctr" fontAlgn="b"/>
                      <a:endParaRPr lang="tr-TR" sz="9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976" marR="5976" marT="5976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u="none" strike="noStrike" dirty="0">
                          <a:latin typeface="+mn-lt"/>
                        </a:rPr>
                        <a:t>Ormancılık</a:t>
                      </a:r>
                      <a:endParaRPr lang="tr-TR" sz="9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3788" marR="5976" marT="5976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56416">
                <a:tc>
                  <a:txBody>
                    <a:bodyPr/>
                    <a:lstStyle/>
                    <a:p>
                      <a:pPr algn="ctr" fontAlgn="b"/>
                      <a:r>
                        <a:rPr lang="tr-TR" sz="900" b="1" i="0" u="none" strike="noStrike" dirty="0" smtClean="0">
                          <a:solidFill>
                            <a:srgbClr val="FF0000"/>
                          </a:solidFill>
                          <a:latin typeface="+mn-lt"/>
                        </a:rPr>
                        <a:t>2</a:t>
                      </a:r>
                      <a:endParaRPr lang="tr-TR" sz="900" b="1" i="0" u="none" strike="noStrike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L="5976" marR="5976" marT="5976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b="1" u="none" strike="noStrike" dirty="0" smtClean="0">
                          <a:solidFill>
                            <a:srgbClr val="FF0000"/>
                          </a:solidFill>
                          <a:latin typeface="+mn-lt"/>
                        </a:rPr>
                        <a:t> Madencilik</a:t>
                      </a:r>
                      <a:endParaRPr lang="tr-TR" sz="900" b="1" i="0" u="none" strike="noStrike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L="5976" marR="5976" marT="5976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56416">
                <a:tc>
                  <a:txBody>
                    <a:bodyPr/>
                    <a:lstStyle/>
                    <a:p>
                      <a:pPr algn="ctr" fontAlgn="b"/>
                      <a:endParaRPr lang="tr-TR" sz="9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976" marR="5976" marT="5976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u="none" strike="noStrike" dirty="0">
                          <a:latin typeface="+mn-lt"/>
                        </a:rPr>
                        <a:t>Madencilik</a:t>
                      </a:r>
                      <a:endParaRPr lang="tr-TR" sz="9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3788" marR="5976" marT="5976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56416">
                <a:tc>
                  <a:txBody>
                    <a:bodyPr/>
                    <a:lstStyle/>
                    <a:p>
                      <a:pPr algn="ctr" fontAlgn="b"/>
                      <a:endParaRPr lang="tr-TR" sz="9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976" marR="5976" marT="5976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u="none" strike="noStrike" dirty="0">
                          <a:latin typeface="+mn-lt"/>
                        </a:rPr>
                        <a:t>Kömür</a:t>
                      </a:r>
                      <a:endParaRPr lang="tr-TR" sz="9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3788" marR="5976" marT="5976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56416">
                <a:tc>
                  <a:txBody>
                    <a:bodyPr/>
                    <a:lstStyle/>
                    <a:p>
                      <a:pPr algn="ctr" fontAlgn="b"/>
                      <a:endParaRPr lang="tr-TR" sz="9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976" marR="5976" marT="5976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u="none" strike="noStrike" dirty="0">
                          <a:latin typeface="+mn-lt"/>
                        </a:rPr>
                        <a:t>Ham Petrol ve Tabii Gaz Üretimi</a:t>
                      </a:r>
                      <a:endParaRPr lang="tr-TR" sz="9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3788" marR="5976" marT="5976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56416">
                <a:tc>
                  <a:txBody>
                    <a:bodyPr/>
                    <a:lstStyle/>
                    <a:p>
                      <a:pPr algn="ctr" fontAlgn="b"/>
                      <a:endParaRPr lang="tr-TR" sz="9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976" marR="5976" marT="5976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u="none" strike="noStrike" dirty="0">
                          <a:latin typeface="+mn-lt"/>
                        </a:rPr>
                        <a:t>Metal Dışı Madenler</a:t>
                      </a:r>
                      <a:endParaRPr lang="tr-TR" sz="9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3788" marR="5976" marT="5976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56416">
                <a:tc>
                  <a:txBody>
                    <a:bodyPr/>
                    <a:lstStyle/>
                    <a:p>
                      <a:pPr algn="ctr" fontAlgn="b"/>
                      <a:endParaRPr lang="tr-TR" sz="9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976" marR="5976" marT="5976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u="none" strike="noStrike" dirty="0">
                          <a:latin typeface="+mn-lt"/>
                        </a:rPr>
                        <a:t>Diğerleri</a:t>
                      </a:r>
                      <a:endParaRPr lang="tr-TR" sz="9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3788" marR="5976" marT="5976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56416">
                <a:tc>
                  <a:txBody>
                    <a:bodyPr/>
                    <a:lstStyle/>
                    <a:p>
                      <a:pPr algn="ctr" fontAlgn="b"/>
                      <a:r>
                        <a:rPr lang="tr-TR" sz="900" b="1" i="0" u="none" strike="noStrike" dirty="0" smtClean="0">
                          <a:solidFill>
                            <a:srgbClr val="FF0000"/>
                          </a:solidFill>
                          <a:latin typeface="+mn-lt"/>
                        </a:rPr>
                        <a:t>3</a:t>
                      </a:r>
                      <a:endParaRPr lang="tr-TR" sz="900" b="1" i="0" u="none" strike="noStrike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L="5976" marR="5976" marT="5976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b="1" u="none" strike="noStrike" dirty="0" smtClean="0">
                          <a:solidFill>
                            <a:srgbClr val="FF0000"/>
                          </a:solidFill>
                          <a:latin typeface="+mn-lt"/>
                        </a:rPr>
                        <a:t> İmalat</a:t>
                      </a:r>
                      <a:endParaRPr lang="tr-TR" sz="900" b="1" i="0" u="none" strike="noStrike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L="5976" marR="5976" marT="5976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56416">
                <a:tc>
                  <a:txBody>
                    <a:bodyPr/>
                    <a:lstStyle/>
                    <a:p>
                      <a:pPr algn="ctr" fontAlgn="b"/>
                      <a:endParaRPr lang="tr-TR" sz="9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976" marR="5976" marT="5976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u="none" strike="noStrike" dirty="0">
                          <a:latin typeface="+mn-lt"/>
                        </a:rPr>
                        <a:t>Gıda</a:t>
                      </a:r>
                      <a:endParaRPr lang="tr-TR" sz="9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3788" marR="5976" marT="5976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56416">
                <a:tc>
                  <a:txBody>
                    <a:bodyPr/>
                    <a:lstStyle/>
                    <a:p>
                      <a:pPr algn="ctr" fontAlgn="b"/>
                      <a:endParaRPr lang="tr-TR" sz="9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976" marR="5976" marT="5976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u="none" strike="noStrike" dirty="0">
                          <a:latin typeface="+mn-lt"/>
                        </a:rPr>
                        <a:t>Tütün ve </a:t>
                      </a:r>
                      <a:r>
                        <a:rPr lang="tr-TR" sz="900" u="none" strike="noStrike" dirty="0" smtClean="0">
                          <a:latin typeface="+mn-lt"/>
                        </a:rPr>
                        <a:t>Mamulleri</a:t>
                      </a:r>
                      <a:endParaRPr lang="tr-TR" sz="9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3788" marR="5976" marT="5976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56416">
                <a:tc>
                  <a:txBody>
                    <a:bodyPr/>
                    <a:lstStyle/>
                    <a:p>
                      <a:pPr algn="ctr" fontAlgn="b"/>
                      <a:endParaRPr lang="tr-TR" sz="9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976" marR="5976" marT="5976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u="none" strike="noStrike" dirty="0">
                          <a:latin typeface="+mn-lt"/>
                        </a:rPr>
                        <a:t>Dokuma ve Giyim</a:t>
                      </a:r>
                      <a:endParaRPr lang="tr-TR" sz="9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3788" marR="5976" marT="5976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56416">
                <a:tc>
                  <a:txBody>
                    <a:bodyPr/>
                    <a:lstStyle/>
                    <a:p>
                      <a:pPr algn="ctr" fontAlgn="b"/>
                      <a:endParaRPr lang="tr-TR" sz="9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976" marR="5976" marT="5976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u="none" strike="noStrike" dirty="0">
                          <a:latin typeface="+mn-lt"/>
                        </a:rPr>
                        <a:t>Basım Sanayii</a:t>
                      </a:r>
                      <a:endParaRPr lang="tr-TR" sz="9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3788" marR="5976" marT="5976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56416">
                <a:tc>
                  <a:txBody>
                    <a:bodyPr/>
                    <a:lstStyle/>
                    <a:p>
                      <a:pPr algn="ctr" fontAlgn="b"/>
                      <a:endParaRPr lang="tr-TR" sz="9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976" marR="5976" marT="5976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u="none" strike="noStrike" dirty="0">
                          <a:latin typeface="+mn-lt"/>
                        </a:rPr>
                        <a:t>Kimya</a:t>
                      </a:r>
                      <a:endParaRPr lang="tr-TR" sz="9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3788" marR="5976" marT="5976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56416">
                <a:tc>
                  <a:txBody>
                    <a:bodyPr/>
                    <a:lstStyle/>
                    <a:p>
                      <a:pPr algn="ctr" fontAlgn="b"/>
                      <a:endParaRPr lang="tr-TR" sz="9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976" marR="5976" marT="5976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u="none" strike="noStrike" dirty="0">
                          <a:latin typeface="+mn-lt"/>
                        </a:rPr>
                        <a:t>Demir-Çelik</a:t>
                      </a:r>
                      <a:endParaRPr lang="tr-TR" sz="9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3788" marR="5976" marT="5976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56416">
                <a:tc>
                  <a:txBody>
                    <a:bodyPr/>
                    <a:lstStyle/>
                    <a:p>
                      <a:pPr algn="ctr" fontAlgn="b"/>
                      <a:endParaRPr lang="tr-TR" sz="9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976" marR="5976" marT="5976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u="none" strike="noStrike" dirty="0">
                          <a:latin typeface="+mn-lt"/>
                        </a:rPr>
                        <a:t>Elektriksiz Makineler</a:t>
                      </a:r>
                      <a:endParaRPr lang="tr-TR" sz="9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3788" marR="5976" marT="5976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56416">
                <a:tc>
                  <a:txBody>
                    <a:bodyPr/>
                    <a:lstStyle/>
                    <a:p>
                      <a:pPr algn="ctr" fontAlgn="b"/>
                      <a:endParaRPr lang="tr-TR" sz="9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976" marR="5976" marT="5976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u="none" strike="noStrike" dirty="0">
                          <a:latin typeface="+mn-lt"/>
                        </a:rPr>
                        <a:t>Elektrikli Makine</a:t>
                      </a:r>
                      <a:endParaRPr lang="tr-TR" sz="9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3788" marR="5976" marT="5976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56416">
                <a:tc>
                  <a:txBody>
                    <a:bodyPr/>
                    <a:lstStyle/>
                    <a:p>
                      <a:pPr algn="ctr" fontAlgn="b"/>
                      <a:endParaRPr lang="tr-TR" sz="9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976" marR="5976" marT="5976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u="none" strike="noStrike" dirty="0">
                          <a:latin typeface="+mn-lt"/>
                        </a:rPr>
                        <a:t>Demiryolu Taşıt Sanayii</a:t>
                      </a:r>
                      <a:endParaRPr lang="tr-TR" sz="9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3788" marR="5976" marT="5976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56416">
                <a:tc>
                  <a:txBody>
                    <a:bodyPr/>
                    <a:lstStyle/>
                    <a:p>
                      <a:pPr algn="ctr" fontAlgn="b"/>
                      <a:endParaRPr lang="tr-TR" sz="9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976" marR="5976" marT="5976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u="none" strike="noStrike" dirty="0">
                          <a:latin typeface="+mn-lt"/>
                        </a:rPr>
                        <a:t>Standardizasyon ve Kalite</a:t>
                      </a:r>
                      <a:endParaRPr lang="tr-TR" sz="9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3788" marR="5976" marT="5976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56416">
                <a:tc>
                  <a:txBody>
                    <a:bodyPr/>
                    <a:lstStyle/>
                    <a:p>
                      <a:pPr algn="ctr" fontAlgn="b"/>
                      <a:r>
                        <a:rPr lang="tr-TR" sz="900" b="1" i="0" u="none" strike="noStrike" dirty="0" smtClean="0">
                          <a:solidFill>
                            <a:srgbClr val="FF0000"/>
                          </a:solidFill>
                          <a:latin typeface="+mn-lt"/>
                        </a:rPr>
                        <a:t>4</a:t>
                      </a:r>
                      <a:endParaRPr lang="tr-TR" sz="900" b="1" i="0" u="none" strike="noStrike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L="5976" marR="5976" marT="5976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b="1" u="none" strike="noStrike" dirty="0" smtClean="0">
                          <a:solidFill>
                            <a:srgbClr val="FF0000"/>
                          </a:solidFill>
                          <a:latin typeface="+mn-lt"/>
                        </a:rPr>
                        <a:t>  Enerji</a:t>
                      </a:r>
                      <a:endParaRPr lang="tr-TR" sz="900" b="1" i="0" u="none" strike="noStrike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L="5976" marR="5976" marT="5976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56416">
                <a:tc>
                  <a:txBody>
                    <a:bodyPr/>
                    <a:lstStyle/>
                    <a:p>
                      <a:pPr algn="ctr" fontAlgn="b"/>
                      <a:endParaRPr lang="tr-TR" sz="9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976" marR="5976" marT="5976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u="none" strike="noStrike" dirty="0">
                          <a:latin typeface="+mn-lt"/>
                        </a:rPr>
                        <a:t>Termik Santral</a:t>
                      </a:r>
                      <a:endParaRPr lang="tr-TR" sz="9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3788" marR="5976" marT="5976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156416">
                <a:tc>
                  <a:txBody>
                    <a:bodyPr/>
                    <a:lstStyle/>
                    <a:p>
                      <a:pPr algn="ctr" fontAlgn="b"/>
                      <a:endParaRPr lang="tr-TR" sz="9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976" marR="5976" marT="5976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u="none" strike="noStrike" dirty="0" smtClean="0">
                          <a:latin typeface="+mn-lt"/>
                        </a:rPr>
                        <a:t>Hidroelektrik </a:t>
                      </a:r>
                      <a:r>
                        <a:rPr lang="tr-TR" sz="900" u="none" strike="noStrike" dirty="0">
                          <a:latin typeface="+mn-lt"/>
                        </a:rPr>
                        <a:t>Santral</a:t>
                      </a:r>
                      <a:endParaRPr lang="tr-TR" sz="9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3788" marR="5976" marT="5976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156416">
                <a:tc>
                  <a:txBody>
                    <a:bodyPr/>
                    <a:lstStyle/>
                    <a:p>
                      <a:pPr algn="ctr" fontAlgn="b"/>
                      <a:endParaRPr lang="tr-TR" sz="9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976" marR="5976" marT="5976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u="none" strike="noStrike" dirty="0">
                          <a:latin typeface="+mn-lt"/>
                        </a:rPr>
                        <a:t>İletim Tesisleri</a:t>
                      </a:r>
                      <a:endParaRPr lang="tr-TR" sz="9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3788" marR="5976" marT="5976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  <a:tr h="156416">
                <a:tc>
                  <a:txBody>
                    <a:bodyPr/>
                    <a:lstStyle/>
                    <a:p>
                      <a:pPr algn="ctr" fontAlgn="b"/>
                      <a:endParaRPr lang="tr-TR" sz="9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976" marR="5976" marT="5976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u="none" strike="noStrike" dirty="0">
                          <a:latin typeface="+mn-lt"/>
                        </a:rPr>
                        <a:t>Dağıtım Tesisleri</a:t>
                      </a:r>
                      <a:endParaRPr lang="tr-TR" sz="9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3788" marR="5976" marT="5976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7"/>
                  </a:ext>
                </a:extLst>
              </a:tr>
              <a:tr h="156416">
                <a:tc>
                  <a:txBody>
                    <a:bodyPr/>
                    <a:lstStyle/>
                    <a:p>
                      <a:pPr algn="ctr" fontAlgn="b"/>
                      <a:endParaRPr lang="tr-TR" sz="9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976" marR="5976" marT="5976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u="none" strike="noStrike" dirty="0">
                          <a:latin typeface="+mn-lt"/>
                        </a:rPr>
                        <a:t>Şehir Şebeke</a:t>
                      </a:r>
                      <a:endParaRPr lang="tr-TR" sz="9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3788" marR="5976" marT="5976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8"/>
                  </a:ext>
                </a:extLst>
              </a:tr>
              <a:tr h="156416">
                <a:tc>
                  <a:txBody>
                    <a:bodyPr/>
                    <a:lstStyle/>
                    <a:p>
                      <a:pPr algn="ctr" fontAlgn="b"/>
                      <a:endParaRPr lang="tr-TR" sz="9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976" marR="5976" marT="5976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u="none" strike="noStrike" dirty="0">
                          <a:latin typeface="+mn-lt"/>
                        </a:rPr>
                        <a:t>Köy Şebeke</a:t>
                      </a:r>
                      <a:endParaRPr lang="tr-TR" sz="9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3788" marR="5976" marT="5976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9"/>
                  </a:ext>
                </a:extLst>
              </a:tr>
              <a:tr h="156416">
                <a:tc>
                  <a:txBody>
                    <a:bodyPr/>
                    <a:lstStyle/>
                    <a:p>
                      <a:pPr algn="ctr" fontAlgn="b"/>
                      <a:endParaRPr lang="tr-TR" sz="9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976" marR="5976" marT="5976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u="none" strike="noStrike">
                          <a:latin typeface="+mn-lt"/>
                        </a:rPr>
                        <a:t>İşletme Grubu Yatırımları</a:t>
                      </a:r>
                      <a:endParaRPr lang="tr-TR" sz="900" b="0" i="0" u="none" strike="noStrike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3788" marR="5976" marT="5976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30"/>
                  </a:ext>
                </a:extLst>
              </a:tr>
              <a:tr h="156416">
                <a:tc>
                  <a:txBody>
                    <a:bodyPr/>
                    <a:lstStyle/>
                    <a:p>
                      <a:pPr algn="ctr" fontAlgn="b"/>
                      <a:endParaRPr lang="tr-TR" sz="9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976" marR="5976" marT="5976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u="none" strike="noStrike">
                          <a:latin typeface="+mn-lt"/>
                        </a:rPr>
                        <a:t>Makine ve Techizat</a:t>
                      </a:r>
                      <a:endParaRPr lang="tr-TR" sz="900" b="0" i="0" u="none" strike="noStrike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3788" marR="5976" marT="5976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31"/>
                  </a:ext>
                </a:extLst>
              </a:tr>
              <a:tr h="156416">
                <a:tc>
                  <a:txBody>
                    <a:bodyPr/>
                    <a:lstStyle/>
                    <a:p>
                      <a:pPr algn="ctr" fontAlgn="b"/>
                      <a:endParaRPr lang="tr-TR" sz="9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976" marR="5976" marT="5976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u="none" strike="noStrike">
                          <a:latin typeface="+mn-lt"/>
                        </a:rPr>
                        <a:t>Çeşitli Etütler</a:t>
                      </a:r>
                      <a:endParaRPr lang="tr-TR" sz="900" b="0" i="0" u="none" strike="noStrike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3788" marR="5976" marT="5976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32"/>
                  </a:ext>
                </a:extLst>
              </a:tr>
              <a:tr h="156416">
                <a:tc>
                  <a:txBody>
                    <a:bodyPr/>
                    <a:lstStyle/>
                    <a:p>
                      <a:pPr algn="ctr" fontAlgn="b"/>
                      <a:endParaRPr lang="tr-TR" sz="9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976" marR="5976" marT="5976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u="none" strike="noStrike" dirty="0">
                          <a:latin typeface="+mn-lt"/>
                        </a:rPr>
                        <a:t>Diğerleri</a:t>
                      </a:r>
                      <a:endParaRPr lang="tr-TR" sz="9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3788" marR="5976" marT="5976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33"/>
                  </a:ext>
                </a:extLst>
              </a:tr>
            </a:tbl>
          </a:graphicData>
        </a:graphic>
      </p:graphicFrame>
      <p:graphicFrame>
        <p:nvGraphicFramePr>
          <p:cNvPr id="15" name="14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5017724"/>
              </p:ext>
            </p:extLst>
          </p:nvPr>
        </p:nvGraphicFramePr>
        <p:xfrm>
          <a:off x="3000364" y="1071546"/>
          <a:ext cx="2214578" cy="5375129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3328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8174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69023">
                <a:tc>
                  <a:txBody>
                    <a:bodyPr/>
                    <a:lstStyle/>
                    <a:p>
                      <a:pPr algn="ctr" fontAlgn="b"/>
                      <a:r>
                        <a:rPr lang="tr-TR" sz="900" b="1" i="0" u="none" strike="noStrike" dirty="0" smtClean="0">
                          <a:solidFill>
                            <a:srgbClr val="FF0000"/>
                          </a:solidFill>
                          <a:latin typeface="+mn-lt"/>
                        </a:rPr>
                        <a:t>5</a:t>
                      </a:r>
                      <a:endParaRPr lang="tr-TR" sz="900" b="1" i="0" u="none" strike="noStrike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b="1" i="0" u="none" strike="noStrike" dirty="0" smtClean="0">
                          <a:solidFill>
                            <a:srgbClr val="FF0000"/>
                          </a:solidFill>
                          <a:latin typeface="+mn-lt"/>
                        </a:rPr>
                        <a:t> Ulaştırma</a:t>
                      </a:r>
                      <a:endParaRPr lang="tr-TR" sz="900" b="1" i="0" u="none" strike="noStrike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9023">
                <a:tc>
                  <a:txBody>
                    <a:bodyPr/>
                    <a:lstStyle/>
                    <a:p>
                      <a:pPr algn="ctr" fontAlgn="b"/>
                      <a:endParaRPr lang="tr-TR" sz="900" b="1" i="0" u="none" strike="noStrike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Demiryolu Ulaştırması</a:t>
                      </a:r>
                    </a:p>
                  </a:txBody>
                  <a:tcPr marL="85725" marR="9525" marT="952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9023">
                <a:tc>
                  <a:txBody>
                    <a:bodyPr/>
                    <a:lstStyle/>
                    <a:p>
                      <a:pPr algn="ctr" fontAlgn="b"/>
                      <a:endParaRPr lang="tr-TR" sz="900" b="1" i="0" u="none" strike="noStrike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Denizyolu Ulaştırması</a:t>
                      </a:r>
                    </a:p>
                  </a:txBody>
                  <a:tcPr marL="85725" marR="9525" marT="952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9023">
                <a:tc>
                  <a:txBody>
                    <a:bodyPr/>
                    <a:lstStyle/>
                    <a:p>
                      <a:pPr algn="ctr" fontAlgn="b"/>
                      <a:endParaRPr lang="tr-TR" sz="900" b="1" i="0" u="none" strike="noStrike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Havayolu Ulaştırması</a:t>
                      </a:r>
                    </a:p>
                  </a:txBody>
                  <a:tcPr marL="85725" marR="9525" marT="952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9023">
                <a:tc>
                  <a:txBody>
                    <a:bodyPr/>
                    <a:lstStyle/>
                    <a:p>
                      <a:pPr algn="ctr" fontAlgn="b"/>
                      <a:endParaRPr lang="tr-TR" sz="900" b="1" i="0" u="none" strike="noStrike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Karayolu Ulaştırması</a:t>
                      </a:r>
                    </a:p>
                  </a:txBody>
                  <a:tcPr marL="85725" marR="9525" marT="952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69023">
                <a:tc>
                  <a:txBody>
                    <a:bodyPr/>
                    <a:lstStyle/>
                    <a:p>
                      <a:pPr algn="ctr" fontAlgn="b"/>
                      <a:endParaRPr lang="tr-TR" sz="900" b="1" i="0" u="none" strike="noStrike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Boru Hattı</a:t>
                      </a:r>
                    </a:p>
                  </a:txBody>
                  <a:tcPr marL="85725" marR="9525" marT="952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69023">
                <a:tc>
                  <a:txBody>
                    <a:bodyPr/>
                    <a:lstStyle/>
                    <a:p>
                      <a:pPr algn="ctr" fontAlgn="b"/>
                      <a:endParaRPr lang="tr-TR" sz="900" b="1" i="0" u="none" strike="noStrike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Kent İçi </a:t>
                      </a:r>
                      <a:r>
                        <a:rPr lang="tr-TR" sz="9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Ulaşım</a:t>
                      </a:r>
                    </a:p>
                  </a:txBody>
                  <a:tcPr marL="85725" marR="9525" marT="952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69023">
                <a:tc>
                  <a:txBody>
                    <a:bodyPr/>
                    <a:lstStyle/>
                    <a:p>
                      <a:pPr algn="ctr" fontAlgn="b"/>
                      <a:endParaRPr lang="tr-TR" sz="900" b="1" i="0" u="none" strike="noStrike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Haberleşme</a:t>
                      </a:r>
                    </a:p>
                  </a:txBody>
                  <a:tcPr marL="85725" marR="9525" marT="952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69023">
                <a:tc>
                  <a:txBody>
                    <a:bodyPr/>
                    <a:lstStyle/>
                    <a:p>
                      <a:pPr algn="ctr" fontAlgn="b"/>
                      <a:endParaRPr lang="tr-TR" sz="900" b="1" i="0" u="none" strike="noStrike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Radyo Televizyon</a:t>
                      </a:r>
                    </a:p>
                  </a:txBody>
                  <a:tcPr marL="85725" marR="9525" marT="952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69023">
                <a:tc>
                  <a:txBody>
                    <a:bodyPr/>
                    <a:lstStyle/>
                    <a:p>
                      <a:pPr algn="ctr" fontAlgn="b"/>
                      <a:endParaRPr lang="tr-TR" sz="900" b="1" i="0" u="none" strike="noStrike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Otoyollar</a:t>
                      </a:r>
                    </a:p>
                  </a:txBody>
                  <a:tcPr marL="85725" marR="9525" marT="952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69023">
                <a:tc>
                  <a:txBody>
                    <a:bodyPr/>
                    <a:lstStyle/>
                    <a:p>
                      <a:pPr algn="ctr" fontAlgn="b"/>
                      <a:r>
                        <a:rPr lang="tr-TR" sz="900" b="1" i="0" u="none" strike="noStrike" dirty="0" smtClean="0">
                          <a:solidFill>
                            <a:srgbClr val="FF0000"/>
                          </a:solidFill>
                          <a:latin typeface="+mn-lt"/>
                        </a:rPr>
                        <a:t>6</a:t>
                      </a:r>
                      <a:endParaRPr lang="tr-TR" sz="900" b="1" i="0" u="none" strike="noStrike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b="1" i="0" u="none" strike="noStrike" dirty="0">
                          <a:solidFill>
                            <a:srgbClr val="FF0000"/>
                          </a:solidFill>
                          <a:latin typeface="+mn-lt"/>
                        </a:rPr>
                        <a:t>Turizm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69023">
                <a:tc>
                  <a:txBody>
                    <a:bodyPr/>
                    <a:lstStyle/>
                    <a:p>
                      <a:pPr algn="ctr" fontAlgn="b"/>
                      <a:endParaRPr lang="tr-TR" sz="900" b="1" i="0" u="none" strike="noStrike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Turizm</a:t>
                      </a:r>
                    </a:p>
                  </a:txBody>
                  <a:tcPr marL="85725" marR="9525" marT="952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86302">
                <a:tc>
                  <a:txBody>
                    <a:bodyPr/>
                    <a:lstStyle/>
                    <a:p>
                      <a:pPr algn="ctr" fontAlgn="b"/>
                      <a:r>
                        <a:rPr lang="tr-TR" sz="900" b="1" i="0" u="none" strike="noStrike" dirty="0" smtClean="0">
                          <a:solidFill>
                            <a:srgbClr val="FF0000"/>
                          </a:solidFill>
                          <a:latin typeface="+mn-lt"/>
                        </a:rPr>
                        <a:t>7</a:t>
                      </a:r>
                      <a:endParaRPr lang="tr-TR" sz="900" b="1" i="0" u="none" strike="noStrike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 </a:t>
                      </a:r>
                      <a:r>
                        <a:rPr lang="tr-TR" sz="900" b="1" i="0" u="none" strike="noStrike" dirty="0" smtClean="0">
                          <a:solidFill>
                            <a:srgbClr val="FF0000"/>
                          </a:solidFill>
                          <a:latin typeface="+mn-lt"/>
                        </a:rPr>
                        <a:t>Konut</a:t>
                      </a:r>
                      <a:endParaRPr lang="tr-TR" sz="900" b="1" i="0" u="none" strike="noStrike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69023">
                <a:tc>
                  <a:txBody>
                    <a:bodyPr/>
                    <a:lstStyle/>
                    <a:p>
                      <a:pPr algn="ctr" fontAlgn="b"/>
                      <a:endParaRPr lang="tr-TR" sz="900" b="1" i="0" u="none" strike="noStrike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Konut</a:t>
                      </a:r>
                    </a:p>
                  </a:txBody>
                  <a:tcPr marL="85725" marR="9525" marT="952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69023">
                <a:tc>
                  <a:txBody>
                    <a:bodyPr/>
                    <a:lstStyle/>
                    <a:p>
                      <a:pPr algn="ctr" fontAlgn="b"/>
                      <a:r>
                        <a:rPr lang="tr-TR" sz="900" b="1" i="0" u="none" strike="noStrike" dirty="0" smtClean="0">
                          <a:solidFill>
                            <a:srgbClr val="FF0000"/>
                          </a:solidFill>
                          <a:latin typeface="+mn-lt"/>
                        </a:rPr>
                        <a:t>8</a:t>
                      </a:r>
                      <a:endParaRPr lang="tr-TR" sz="900" b="1" i="0" u="none" strike="noStrike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 </a:t>
                      </a:r>
                      <a:r>
                        <a:rPr lang="tr-TR" sz="900" b="1" i="0" u="none" strike="noStrike" dirty="0" smtClean="0">
                          <a:solidFill>
                            <a:srgbClr val="FF0000"/>
                          </a:solidFill>
                          <a:latin typeface="+mn-lt"/>
                        </a:rPr>
                        <a:t>Eğitim</a:t>
                      </a:r>
                      <a:endParaRPr lang="tr-TR" sz="900" b="1" i="0" u="none" strike="noStrike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69023">
                <a:tc>
                  <a:txBody>
                    <a:bodyPr/>
                    <a:lstStyle/>
                    <a:p>
                      <a:pPr algn="ctr" fontAlgn="b"/>
                      <a:endParaRPr lang="tr-TR" sz="900" b="1" i="0" u="none" strike="noStrike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İlköğretim ve Gen. Ortaöğretim</a:t>
                      </a:r>
                    </a:p>
                  </a:txBody>
                  <a:tcPr marL="85725" marR="9525" marT="952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69023">
                <a:tc>
                  <a:txBody>
                    <a:bodyPr/>
                    <a:lstStyle/>
                    <a:p>
                      <a:pPr algn="ctr" fontAlgn="b"/>
                      <a:endParaRPr lang="tr-TR" sz="900" b="1" i="0" u="none" strike="noStrike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Mesleki ve Teknik Eğitim</a:t>
                      </a:r>
                    </a:p>
                  </a:txBody>
                  <a:tcPr marL="85725" marR="9525" marT="952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69023">
                <a:tc>
                  <a:txBody>
                    <a:bodyPr/>
                    <a:lstStyle/>
                    <a:p>
                      <a:pPr algn="ctr" fontAlgn="b"/>
                      <a:endParaRPr lang="tr-TR" sz="900" b="1" i="0" u="none" strike="noStrike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Yüksek Öğretim</a:t>
                      </a:r>
                    </a:p>
                  </a:txBody>
                  <a:tcPr marL="85725" marR="9525" marT="952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69023">
                <a:tc>
                  <a:txBody>
                    <a:bodyPr/>
                    <a:lstStyle/>
                    <a:p>
                      <a:pPr algn="ctr" fontAlgn="b"/>
                      <a:endParaRPr lang="tr-TR" sz="900" b="1" i="0" u="none" strike="noStrike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Kültür</a:t>
                      </a:r>
                    </a:p>
                  </a:txBody>
                  <a:tcPr marL="85725" marR="9525" marT="952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69023">
                <a:tc>
                  <a:txBody>
                    <a:bodyPr/>
                    <a:lstStyle/>
                    <a:p>
                      <a:pPr algn="ctr" fontAlgn="b"/>
                      <a:endParaRPr lang="tr-TR" sz="900" b="1" i="0" u="none" strike="noStrike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Gençlik ve Beden Eğitimi Spor</a:t>
                      </a:r>
                    </a:p>
                  </a:txBody>
                  <a:tcPr marL="85725" marR="9525" marT="952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69023">
                <a:tc>
                  <a:txBody>
                    <a:bodyPr/>
                    <a:lstStyle/>
                    <a:p>
                      <a:pPr algn="ctr" fontAlgn="b"/>
                      <a:r>
                        <a:rPr lang="tr-TR" sz="900" b="1" i="0" u="none" strike="noStrike" dirty="0" smtClean="0">
                          <a:solidFill>
                            <a:srgbClr val="FF0000"/>
                          </a:solidFill>
                          <a:latin typeface="+mn-lt"/>
                        </a:rPr>
                        <a:t>9</a:t>
                      </a:r>
                      <a:endParaRPr lang="tr-TR" sz="900" b="1" i="0" u="none" strike="noStrike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 </a:t>
                      </a:r>
                      <a:r>
                        <a:rPr lang="tr-TR" sz="900" b="1" i="0" u="none" strike="noStrike" dirty="0" smtClean="0">
                          <a:solidFill>
                            <a:srgbClr val="FF0000"/>
                          </a:solidFill>
                          <a:latin typeface="+mn-lt"/>
                        </a:rPr>
                        <a:t>Sağlık</a:t>
                      </a:r>
                      <a:endParaRPr lang="tr-TR" sz="900" b="1" i="0" u="none" strike="noStrike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69023">
                <a:tc>
                  <a:txBody>
                    <a:bodyPr/>
                    <a:lstStyle/>
                    <a:p>
                      <a:pPr algn="ctr" fontAlgn="b"/>
                      <a:endParaRPr lang="tr-TR" sz="900" b="1" i="0" u="none" strike="noStrike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Sağlık</a:t>
                      </a:r>
                    </a:p>
                  </a:txBody>
                  <a:tcPr marL="85725" marR="9525" marT="952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639344">
                <a:tc gridSpan="2">
                  <a:txBody>
                    <a:bodyPr/>
                    <a:lstStyle/>
                    <a:p>
                      <a:pPr algn="r" fontAlgn="b"/>
                      <a:endParaRPr lang="tr-TR" sz="900" b="1" i="0" u="none" strike="noStrike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L="5976" marR="5976" marT="5976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tr-TR" sz="9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3788" marR="5976" marT="5976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</a:tbl>
          </a:graphicData>
        </a:graphic>
      </p:graphicFrame>
      <p:graphicFrame>
        <p:nvGraphicFramePr>
          <p:cNvPr id="16" name="15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3627306"/>
              </p:ext>
            </p:extLst>
          </p:nvPr>
        </p:nvGraphicFramePr>
        <p:xfrm>
          <a:off x="5429256" y="1071546"/>
          <a:ext cx="2815152" cy="5381794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38651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286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02154">
                <a:tc>
                  <a:txBody>
                    <a:bodyPr/>
                    <a:lstStyle/>
                    <a:p>
                      <a:pPr algn="r" fontAlgn="b"/>
                      <a:endParaRPr lang="tr-TR" sz="900" b="1" i="0" u="none" strike="noStrike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b="1" i="0" u="none" strike="noStrike" dirty="0" smtClean="0">
                          <a:solidFill>
                            <a:srgbClr val="FF0000"/>
                          </a:solidFill>
                          <a:latin typeface="+mn-lt"/>
                        </a:rPr>
                        <a:t>Diğer</a:t>
                      </a:r>
                      <a:r>
                        <a:rPr lang="tr-TR" sz="900" b="1" i="0" u="none" strike="noStrike" baseline="0" dirty="0" smtClean="0">
                          <a:solidFill>
                            <a:srgbClr val="FF0000"/>
                          </a:solidFill>
                          <a:latin typeface="+mn-lt"/>
                        </a:rPr>
                        <a:t> Kamu Hizmetleri (DKH-İktisadı+DKH-Sosyal)</a:t>
                      </a:r>
                      <a:endParaRPr lang="tr-TR" sz="900" b="1" i="0" u="none" strike="noStrike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1460">
                <a:tc>
                  <a:txBody>
                    <a:bodyPr/>
                    <a:lstStyle/>
                    <a:p>
                      <a:pPr algn="ctr" fontAlgn="b"/>
                      <a:r>
                        <a:rPr lang="tr-TR" sz="900" b="1" i="0" u="none" strike="noStrike" dirty="0" smtClean="0">
                          <a:solidFill>
                            <a:srgbClr val="FF0000"/>
                          </a:solidFill>
                          <a:latin typeface="+mn-lt"/>
                        </a:rPr>
                        <a:t>10</a:t>
                      </a:r>
                      <a:endParaRPr lang="tr-TR" sz="900" b="1" i="0" u="none" strike="noStrike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b="0" i="0" u="none" strike="noStrike" dirty="0" smtClean="0">
                          <a:solidFill>
                            <a:srgbClr val="FF0000"/>
                          </a:solidFill>
                          <a:latin typeface="+mn-lt"/>
                        </a:rPr>
                        <a:t>DKH-İktisadi</a:t>
                      </a:r>
                      <a:endParaRPr lang="tr-TR" sz="900" b="0" i="0" u="none" strike="noStrike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L="85725" marR="9525" marT="952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1460">
                <a:tc>
                  <a:txBody>
                    <a:bodyPr/>
                    <a:lstStyle/>
                    <a:p>
                      <a:pPr algn="ctr" fontAlgn="b"/>
                      <a:endParaRPr lang="tr-TR" sz="900" b="1" i="0" u="none" strike="noStrike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Genel İdare</a:t>
                      </a:r>
                    </a:p>
                  </a:txBody>
                  <a:tcPr marL="85725" marR="9525" marT="952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1460">
                <a:tc>
                  <a:txBody>
                    <a:bodyPr/>
                    <a:lstStyle/>
                    <a:p>
                      <a:pPr algn="ctr" fontAlgn="b"/>
                      <a:endParaRPr lang="tr-TR" sz="900" b="1" i="0" u="none" strike="noStrike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Güvenlik Hizmetleri</a:t>
                      </a:r>
                    </a:p>
                  </a:txBody>
                  <a:tcPr marL="85725" marR="9525" marT="952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1460">
                <a:tc>
                  <a:txBody>
                    <a:bodyPr/>
                    <a:lstStyle/>
                    <a:p>
                      <a:pPr algn="ctr" fontAlgn="b"/>
                      <a:endParaRPr lang="tr-TR" sz="900" b="1" i="0" u="none" strike="noStrike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Adalet Hizmetleri</a:t>
                      </a:r>
                    </a:p>
                  </a:txBody>
                  <a:tcPr marL="85725" marR="9525" marT="952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61460">
                <a:tc>
                  <a:txBody>
                    <a:bodyPr/>
                    <a:lstStyle/>
                    <a:p>
                      <a:pPr algn="ctr" fontAlgn="b"/>
                      <a:endParaRPr lang="tr-TR" sz="900" b="1" i="0" u="none" strike="noStrike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Harita ve Tapu Kadastro</a:t>
                      </a:r>
                    </a:p>
                  </a:txBody>
                  <a:tcPr marL="85725" marR="9525" marT="952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61460">
                <a:tc>
                  <a:txBody>
                    <a:bodyPr/>
                    <a:lstStyle/>
                    <a:p>
                      <a:pPr algn="ctr" fontAlgn="b"/>
                      <a:endParaRPr lang="tr-TR" sz="900" b="1" i="0" u="none" strike="noStrike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Ticari Hizmetler</a:t>
                      </a:r>
                    </a:p>
                  </a:txBody>
                  <a:tcPr marL="85725" marR="9525" marT="952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61460">
                <a:tc>
                  <a:txBody>
                    <a:bodyPr/>
                    <a:lstStyle/>
                    <a:p>
                      <a:pPr algn="ctr" fontAlgn="b"/>
                      <a:endParaRPr lang="tr-TR" sz="900" b="1" i="0" u="none" strike="noStrike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Düzenleyici ve Denetleyici Kur.</a:t>
                      </a:r>
                    </a:p>
                  </a:txBody>
                  <a:tcPr marL="85725" marR="9525" marT="952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61460">
                <a:tc>
                  <a:txBody>
                    <a:bodyPr/>
                    <a:lstStyle/>
                    <a:p>
                      <a:pPr algn="ctr" fontAlgn="b"/>
                      <a:r>
                        <a:rPr lang="tr-TR" sz="900" b="1" i="0" u="none" strike="noStrike" dirty="0" smtClean="0">
                          <a:solidFill>
                            <a:srgbClr val="FF0000"/>
                          </a:solidFill>
                          <a:latin typeface="+mn-lt"/>
                        </a:rPr>
                        <a:t>11</a:t>
                      </a:r>
                      <a:endParaRPr lang="tr-TR" sz="900" b="1" i="0" u="none" strike="noStrike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b="0" i="0" u="none" strike="noStrike" dirty="0" smtClean="0">
                          <a:solidFill>
                            <a:srgbClr val="FF0000"/>
                          </a:solidFill>
                          <a:latin typeface="+mn-lt"/>
                        </a:rPr>
                        <a:t>DKH-Sosyal</a:t>
                      </a:r>
                      <a:endParaRPr lang="tr-TR" sz="900" b="0" i="0" u="none" strike="noStrike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L="85725" marR="9525" marT="952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61460">
                <a:tc>
                  <a:txBody>
                    <a:bodyPr/>
                    <a:lstStyle/>
                    <a:p>
                      <a:pPr algn="ctr" fontAlgn="b"/>
                      <a:endParaRPr lang="tr-TR" sz="900" b="1" i="0" u="none" strike="noStrike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İçme Suyu</a:t>
                      </a:r>
                    </a:p>
                  </a:txBody>
                  <a:tcPr marL="85725" marR="9525" marT="952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61460">
                <a:tc>
                  <a:txBody>
                    <a:bodyPr/>
                    <a:lstStyle/>
                    <a:p>
                      <a:pPr algn="ctr" fontAlgn="b"/>
                      <a:endParaRPr lang="tr-TR" sz="900" b="1" i="0" u="none" strike="noStrike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Kanalizasyon</a:t>
                      </a:r>
                    </a:p>
                  </a:txBody>
                  <a:tcPr marL="85725" marR="9525" marT="952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61460">
                <a:tc>
                  <a:txBody>
                    <a:bodyPr/>
                    <a:lstStyle/>
                    <a:p>
                      <a:pPr algn="ctr" fontAlgn="b"/>
                      <a:endParaRPr lang="tr-TR" sz="900" b="1" i="0" u="none" strike="noStrike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Kırsal Planlaması</a:t>
                      </a:r>
                    </a:p>
                  </a:txBody>
                  <a:tcPr marL="85725" marR="9525" marT="952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61460">
                <a:tc>
                  <a:txBody>
                    <a:bodyPr/>
                    <a:lstStyle/>
                    <a:p>
                      <a:pPr algn="ctr" fontAlgn="b"/>
                      <a:endParaRPr lang="tr-TR" sz="900" b="1" i="0" u="none" strike="noStrike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Belediye Hizmetleri</a:t>
                      </a:r>
                    </a:p>
                  </a:txBody>
                  <a:tcPr marL="85725" marR="9525" marT="952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61460">
                <a:tc>
                  <a:txBody>
                    <a:bodyPr/>
                    <a:lstStyle/>
                    <a:p>
                      <a:pPr algn="ctr" fontAlgn="b"/>
                      <a:endParaRPr lang="tr-TR" sz="900" b="1" i="0" u="none" strike="noStrike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Yerleşme-Şehirleşme</a:t>
                      </a:r>
                    </a:p>
                  </a:txBody>
                  <a:tcPr marL="85725" marR="9525" marT="952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61460">
                <a:tc>
                  <a:txBody>
                    <a:bodyPr/>
                    <a:lstStyle/>
                    <a:p>
                      <a:pPr algn="ctr" fontAlgn="b"/>
                      <a:endParaRPr lang="tr-TR" sz="900" b="1" i="0" u="none" strike="noStrike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Çevre</a:t>
                      </a:r>
                    </a:p>
                  </a:txBody>
                  <a:tcPr marL="85725" marR="9525" marT="952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61460">
                <a:tc>
                  <a:txBody>
                    <a:bodyPr/>
                    <a:lstStyle/>
                    <a:p>
                      <a:pPr algn="ctr" fontAlgn="b"/>
                      <a:endParaRPr lang="tr-TR" sz="900" b="1" i="0" u="none" strike="noStrike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Esnaf Sanatkar KSS</a:t>
                      </a:r>
                    </a:p>
                  </a:txBody>
                  <a:tcPr marL="85725" marR="9525" marT="952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61460">
                <a:tc>
                  <a:txBody>
                    <a:bodyPr/>
                    <a:lstStyle/>
                    <a:p>
                      <a:pPr algn="ctr" fontAlgn="b"/>
                      <a:endParaRPr lang="tr-TR" sz="900" b="1" i="0" u="none" strike="noStrike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Teknolojik Araştırma</a:t>
                      </a:r>
                    </a:p>
                  </a:txBody>
                  <a:tcPr marL="85725" marR="9525" marT="952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61460">
                <a:tc>
                  <a:txBody>
                    <a:bodyPr/>
                    <a:lstStyle/>
                    <a:p>
                      <a:pPr algn="ctr" fontAlgn="b"/>
                      <a:endParaRPr lang="tr-TR" sz="900" b="1" i="0" u="none" strike="noStrike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Sosyal Hizmetler ve Yardımlar</a:t>
                      </a:r>
                    </a:p>
                  </a:txBody>
                  <a:tcPr marL="85725" marR="9525" marT="952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61460">
                <a:tc>
                  <a:txBody>
                    <a:bodyPr/>
                    <a:lstStyle/>
                    <a:p>
                      <a:pPr algn="ctr" fontAlgn="b"/>
                      <a:endParaRPr lang="tr-TR" sz="900" b="1" i="0" u="none" strike="noStrike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Afetler</a:t>
                      </a:r>
                    </a:p>
                  </a:txBody>
                  <a:tcPr marL="85725" marR="9525" marT="952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273360">
                <a:tc gridSpan="2">
                  <a:txBody>
                    <a:bodyPr/>
                    <a:lstStyle/>
                    <a:p>
                      <a:pPr algn="r" fontAlgn="b"/>
                      <a:endParaRPr lang="tr-TR" sz="900" b="1" i="0" u="none" strike="noStrike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tr-TR" sz="9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85725" marR="9525" marT="952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</a:tbl>
          </a:graphicData>
        </a:graphic>
      </p:graphicFrame>
      <p:sp>
        <p:nvSpPr>
          <p:cNvPr id="14" name="Metin kutusu 13"/>
          <p:cNvSpPr txBox="1"/>
          <p:nvPr/>
        </p:nvSpPr>
        <p:spPr>
          <a:xfrm>
            <a:off x="8028447" y="333933"/>
            <a:ext cx="763789" cy="36933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tr-TR" dirty="0" smtClean="0"/>
              <a:t>EK-5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60833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up 3"/>
          <p:cNvGrpSpPr/>
          <p:nvPr/>
        </p:nvGrpSpPr>
        <p:grpSpPr>
          <a:xfrm>
            <a:off x="35496" y="148883"/>
            <a:ext cx="9108504" cy="696912"/>
            <a:chOff x="1199958" y="162167"/>
            <a:chExt cx="7699375" cy="696912"/>
          </a:xfrm>
        </p:grpSpPr>
        <p:sp>
          <p:nvSpPr>
            <p:cNvPr id="5" name="Rectangle 24"/>
            <p:cNvSpPr>
              <a:spLocks noChangeArrowheads="1"/>
            </p:cNvSpPr>
            <p:nvPr>
              <p:custDataLst>
                <p:tags r:id="rId1"/>
              </p:custDataLst>
            </p:nvPr>
          </p:nvSpPr>
          <p:spPr bwMode="gray">
            <a:xfrm>
              <a:off x="1199958" y="190742"/>
              <a:ext cx="1001713" cy="638175"/>
            </a:xfrm>
            <a:prstGeom prst="rect">
              <a:avLst/>
            </a:prstGeom>
            <a:gradFill rotWithShape="1">
              <a:gsLst>
                <a:gs pos="0">
                  <a:srgbClr val="FF671F"/>
                </a:gs>
                <a:gs pos="100000">
                  <a:srgbClr val="FF671F">
                    <a:lumMod val="84000"/>
                    <a:lumOff val="16000"/>
                  </a:srgbClr>
                </a:gs>
              </a:gsLst>
              <a:lin ang="0" scaled="1"/>
            </a:gradFill>
            <a:ln>
              <a:noFill/>
            </a:ln>
            <a:effectLst/>
            <a:extLst/>
          </p:spPr>
          <p:txBody>
            <a:bodyPr wrap="none" anchor="ctr"/>
            <a:lstStyle/>
            <a:p>
              <a:pPr>
                <a:defRPr/>
              </a:pPr>
              <a:endParaRPr lang="tr-TR" kern="0">
                <a:solidFill>
                  <a:sysClr val="windowText" lastClr="000000"/>
                </a:solidFill>
                <a:latin typeface="Arial" charset="0"/>
              </a:endParaRPr>
            </a:p>
          </p:txBody>
        </p:sp>
        <p:sp>
          <p:nvSpPr>
            <p:cNvPr id="6" name="AutoShape 25"/>
            <p:cNvSpPr>
              <a:spLocks noChangeArrowheads="1"/>
            </p:cNvSpPr>
            <p:nvPr>
              <p:custDataLst>
                <p:tags r:id="rId2"/>
              </p:custDataLst>
            </p:nvPr>
          </p:nvSpPr>
          <p:spPr bwMode="gray">
            <a:xfrm>
              <a:off x="1658746" y="162167"/>
              <a:ext cx="2595563" cy="696912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tr-TR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7" name="AutoShape 26"/>
            <p:cNvSpPr>
              <a:spLocks noChangeArrowheads="1"/>
            </p:cNvSpPr>
            <p:nvPr>
              <p:custDataLst>
                <p:tags r:id="rId3"/>
              </p:custDataLst>
            </p:nvPr>
          </p:nvSpPr>
          <p:spPr bwMode="gray">
            <a:xfrm>
              <a:off x="1792096" y="241542"/>
              <a:ext cx="7045325" cy="538162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FF671F"/>
                </a:gs>
                <a:gs pos="50000">
                  <a:schemeClr val="accent6">
                    <a:lumMod val="75000"/>
                  </a:schemeClr>
                </a:gs>
                <a:gs pos="100000">
                  <a:srgbClr val="FF671F"/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 wrap="none" anchor="ctr"/>
            <a:lstStyle/>
            <a:p>
              <a:pPr>
                <a:defRPr/>
              </a:pPr>
              <a:endParaRPr lang="tr-TR" kern="0">
                <a:solidFill>
                  <a:sysClr val="windowText" lastClr="000000"/>
                </a:solidFill>
                <a:latin typeface="Arial" charset="0"/>
              </a:endParaRPr>
            </a:p>
          </p:txBody>
        </p:sp>
        <p:sp>
          <p:nvSpPr>
            <p:cNvPr id="8" name="AutoShape 27"/>
            <p:cNvSpPr>
              <a:spLocks noChangeArrowheads="1"/>
            </p:cNvSpPr>
            <p:nvPr>
              <p:custDataLst>
                <p:tags r:id="rId4"/>
              </p:custDataLst>
            </p:nvPr>
          </p:nvSpPr>
          <p:spPr bwMode="gray">
            <a:xfrm>
              <a:off x="1720658" y="192329"/>
              <a:ext cx="7178675" cy="636587"/>
            </a:xfrm>
            <a:prstGeom prst="roundRect">
              <a:avLst>
                <a:gd name="adj" fmla="val 50000"/>
              </a:avLst>
            </a:prstGeom>
            <a:noFill/>
            <a:ln w="9525" algn="ctr">
              <a:solidFill>
                <a:srgbClr val="FF671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tr-TR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9" name="Rectangle 28"/>
            <p:cNvSpPr>
              <a:spLocks noChangeArrowheads="1"/>
            </p:cNvSpPr>
            <p:nvPr>
              <p:custDataLst>
                <p:tags r:id="rId5"/>
              </p:custDataLst>
            </p:nvPr>
          </p:nvSpPr>
          <p:spPr bwMode="gray">
            <a:xfrm>
              <a:off x="2065146" y="360604"/>
              <a:ext cx="6438900" cy="30777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pPr defTabSz="877888">
                <a:buClr>
                  <a:srgbClr val="FF6600"/>
                </a:buClr>
                <a:defRPr/>
              </a:pPr>
              <a:endParaRPr lang="en-US" sz="2000" b="1" kern="0" dirty="0">
                <a:solidFill>
                  <a:srgbClr val="FFFFFF"/>
                </a:solidFill>
              </a:endParaRPr>
            </a:p>
          </p:txBody>
        </p:sp>
      </p:grp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496050"/>
            <a:ext cx="9144000" cy="361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Dikdörtgen 10"/>
          <p:cNvSpPr/>
          <p:nvPr/>
        </p:nvSpPr>
        <p:spPr>
          <a:xfrm>
            <a:off x="985787" y="329361"/>
            <a:ext cx="747464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tr-TR" b="1" kern="0" dirty="0">
                <a:solidFill>
                  <a:prstClr val="white"/>
                </a:solidFill>
                <a:latin typeface="Arial" charset="0"/>
              </a:rPr>
              <a:t>Koordinasyon Kurulu </a:t>
            </a:r>
            <a:r>
              <a:rPr lang="tr-TR" b="1" kern="0" dirty="0" smtClean="0">
                <a:solidFill>
                  <a:prstClr val="white"/>
                </a:solidFill>
                <a:latin typeface="Arial" charset="0"/>
              </a:rPr>
              <a:t>İçin </a:t>
            </a:r>
            <a:r>
              <a:rPr lang="tr-TR" b="1" kern="0" dirty="0">
                <a:solidFill>
                  <a:prstClr val="white"/>
                </a:solidFill>
                <a:latin typeface="Arial" charset="0"/>
              </a:rPr>
              <a:t>İletişim Bilgileri</a:t>
            </a:r>
          </a:p>
        </p:txBody>
      </p:sp>
      <p:graphicFrame>
        <p:nvGraphicFramePr>
          <p:cNvPr id="2" name="Tablo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3053250"/>
              </p:ext>
            </p:extLst>
          </p:nvPr>
        </p:nvGraphicFramePr>
        <p:xfrm>
          <a:off x="395536" y="916735"/>
          <a:ext cx="8344734" cy="5457143"/>
        </p:xfrm>
        <a:graphic>
          <a:graphicData uri="http://schemas.openxmlformats.org/drawingml/2006/table">
            <a:tbl>
              <a:tblPr/>
              <a:tblGrid>
                <a:gridCol w="18151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5295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0040">
                <a:tc>
                  <a:txBody>
                    <a:bodyPr/>
                    <a:lstStyle/>
                    <a:p>
                      <a:pPr algn="l" fontAlgn="t"/>
                      <a:r>
                        <a:rPr lang="tr-TR" sz="1000" b="1" i="0" u="none" strike="noStrike" dirty="0"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KURUM ADI</a:t>
                      </a:r>
                    </a:p>
                  </a:txBody>
                  <a:tcPr marL="108000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000" b="0" i="0" u="none" strike="noStrike" dirty="0" smtClean="0"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 </a:t>
                      </a:r>
                      <a:r>
                        <a:rPr lang="tr-TR" sz="1000" b="0" i="0" u="none" strike="noStrike" dirty="0"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0040">
                <a:tc gridSpan="2">
                  <a:txBody>
                    <a:bodyPr/>
                    <a:lstStyle/>
                    <a:p>
                      <a:pPr algn="ctr" fontAlgn="t"/>
                      <a:r>
                        <a:rPr lang="tr-TR" sz="1000" b="1" i="0" u="none" strike="noStrike" dirty="0">
                          <a:solidFill>
                            <a:srgbClr val="FF0000"/>
                          </a:solidFill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İL KOORDİNASYON KURULU BİLGİ VE İLETİŞİM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2829">
                <a:tc gridSpan="2">
                  <a:txBody>
                    <a:bodyPr/>
                    <a:lstStyle/>
                    <a:p>
                      <a:pPr algn="l" fontAlgn="t"/>
                      <a:r>
                        <a:rPr lang="tr-TR" sz="1000" b="1" i="0" u="none" strike="noStrike" dirty="0"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Koordinasyon Kurulu Verileri ve Kurum Yatırımları Hakkında Bilgi Hazırlayan </a:t>
                      </a:r>
                      <a:r>
                        <a:rPr lang="tr-TR" sz="1000" b="1" i="0" u="none" strike="noStrike" dirty="0" smtClean="0"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Personel</a:t>
                      </a:r>
                      <a:endParaRPr lang="tr-TR" sz="1000" b="1" i="0" u="none" strike="noStrike" dirty="0"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108000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4257">
                <a:tc>
                  <a:txBody>
                    <a:bodyPr/>
                    <a:lstStyle/>
                    <a:p>
                      <a:pPr algn="l" fontAlgn="t"/>
                      <a:r>
                        <a:rPr lang="tr-TR" sz="1000" b="0" i="0" u="none" strike="noStrike" dirty="0"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Adı Soyadı</a:t>
                      </a:r>
                    </a:p>
                  </a:txBody>
                  <a:tcPr marL="108000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r-TR" sz="1000" b="1" i="0" u="none" strike="noStrike" dirty="0">
                          <a:solidFill>
                            <a:srgbClr val="FF0000"/>
                          </a:solidFill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4257">
                <a:tc>
                  <a:txBody>
                    <a:bodyPr/>
                    <a:lstStyle/>
                    <a:p>
                      <a:pPr algn="l" fontAlgn="t"/>
                      <a:r>
                        <a:rPr lang="tr-TR" sz="1000" b="0" i="0" u="none" strike="noStrike" dirty="0"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E-mail Adresi</a:t>
                      </a:r>
                    </a:p>
                  </a:txBody>
                  <a:tcPr marL="108000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r-TR" sz="1000" b="1" i="0" u="none" strike="noStrike" dirty="0">
                          <a:solidFill>
                            <a:srgbClr val="FF0000"/>
                          </a:solidFill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4257">
                <a:tc>
                  <a:txBody>
                    <a:bodyPr/>
                    <a:lstStyle/>
                    <a:p>
                      <a:pPr algn="l" fontAlgn="t"/>
                      <a:r>
                        <a:rPr lang="tr-TR" sz="1000" b="0" i="0" u="none" strike="noStrike" dirty="0"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İş Yeri Telefon</a:t>
                      </a:r>
                    </a:p>
                  </a:txBody>
                  <a:tcPr marL="108000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r-TR" sz="1000" b="1" i="0" u="none" strike="noStrike" dirty="0">
                          <a:solidFill>
                            <a:srgbClr val="FF0000"/>
                          </a:solidFill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44257">
                <a:tc>
                  <a:txBody>
                    <a:bodyPr/>
                    <a:lstStyle/>
                    <a:p>
                      <a:pPr algn="l" fontAlgn="t"/>
                      <a:r>
                        <a:rPr lang="tr-TR" sz="1000" b="0" i="0" u="none" strike="noStrike" dirty="0"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Faks </a:t>
                      </a:r>
                    </a:p>
                  </a:txBody>
                  <a:tcPr marL="108000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r-TR" sz="1000" b="1" i="0" u="none" strike="noStrike" dirty="0">
                          <a:solidFill>
                            <a:srgbClr val="FF0000"/>
                          </a:solidFill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44257">
                <a:tc>
                  <a:txBody>
                    <a:bodyPr/>
                    <a:lstStyle/>
                    <a:p>
                      <a:pPr algn="l" fontAlgn="t"/>
                      <a:r>
                        <a:rPr lang="tr-TR" sz="1000" b="0" i="0" u="none" strike="noStrike" dirty="0"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Cep Telefonu </a:t>
                      </a:r>
                    </a:p>
                  </a:txBody>
                  <a:tcPr marL="108000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r-TR" sz="1000" b="1" i="0" u="none" strike="noStrike" dirty="0">
                          <a:solidFill>
                            <a:srgbClr val="FF0000"/>
                          </a:solidFill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01869">
                <a:tc gridSpan="2">
                  <a:txBody>
                    <a:bodyPr/>
                    <a:lstStyle/>
                    <a:p>
                      <a:pPr algn="l" fontAlgn="t"/>
                      <a:r>
                        <a:rPr lang="tr-TR" sz="1000" b="1" i="0" u="none" strike="noStrike" dirty="0"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Koordinasyon Kurulu Verileri ve Kurum Yatırımları Hakkında Bilgi </a:t>
                      </a:r>
                      <a:r>
                        <a:rPr lang="tr-TR" sz="1000" b="1" i="0" u="none" strike="noStrike" dirty="0" smtClean="0"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Hazırlayan Kurum Görevlisinin</a:t>
                      </a:r>
                      <a:r>
                        <a:rPr lang="tr-TR" sz="1000" b="1" i="0" u="none" strike="noStrike" baseline="0" dirty="0" smtClean="0"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 İzinli Olduğu Hallerde Yerine Vekalet Edecek Personel</a:t>
                      </a:r>
                      <a:r>
                        <a:rPr lang="tr-TR" sz="1000" b="1" i="0" u="none" strike="noStrike" dirty="0" smtClean="0"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 </a:t>
                      </a:r>
                      <a:endParaRPr lang="tr-TR" sz="1000" b="1" i="0" u="none" strike="noStrike" dirty="0"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108000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44257">
                <a:tc>
                  <a:txBody>
                    <a:bodyPr/>
                    <a:lstStyle/>
                    <a:p>
                      <a:pPr algn="l" fontAlgn="t"/>
                      <a:r>
                        <a:rPr lang="tr-TR" sz="1000" b="0" i="0" u="none" strike="noStrike" dirty="0"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Adı Soyadı</a:t>
                      </a:r>
                    </a:p>
                  </a:txBody>
                  <a:tcPr marL="108000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000" b="0" i="0" u="none" strike="noStrike" dirty="0"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44257">
                <a:tc>
                  <a:txBody>
                    <a:bodyPr/>
                    <a:lstStyle/>
                    <a:p>
                      <a:pPr algn="l" fontAlgn="t"/>
                      <a:r>
                        <a:rPr lang="tr-TR" sz="1000" b="0" i="0" u="none" strike="noStrike" dirty="0"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E-mail Adresi</a:t>
                      </a:r>
                    </a:p>
                  </a:txBody>
                  <a:tcPr marL="108000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000" b="0" i="0" u="none" strike="noStrike" dirty="0"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44257">
                <a:tc>
                  <a:txBody>
                    <a:bodyPr/>
                    <a:lstStyle/>
                    <a:p>
                      <a:pPr algn="l" fontAlgn="t"/>
                      <a:r>
                        <a:rPr lang="tr-TR" sz="1000" b="0" i="0" u="none" strike="noStrike" dirty="0"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İş Yeri Telefon</a:t>
                      </a:r>
                    </a:p>
                  </a:txBody>
                  <a:tcPr marL="108000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000" b="0" i="0" u="none" strike="noStrike" dirty="0"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44257">
                <a:tc>
                  <a:txBody>
                    <a:bodyPr/>
                    <a:lstStyle/>
                    <a:p>
                      <a:pPr algn="l" fontAlgn="t"/>
                      <a:r>
                        <a:rPr lang="tr-TR" sz="1000" b="0" i="0" u="none" strike="noStrike" dirty="0"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Faks</a:t>
                      </a:r>
                    </a:p>
                  </a:txBody>
                  <a:tcPr marL="108000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000" b="0" i="0" u="none" strike="noStrike" dirty="0"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44257">
                <a:tc>
                  <a:txBody>
                    <a:bodyPr/>
                    <a:lstStyle/>
                    <a:p>
                      <a:pPr algn="l" fontAlgn="t"/>
                      <a:r>
                        <a:rPr lang="tr-TR" sz="1000" b="0" i="0" u="none" strike="noStrike" dirty="0"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Cep Telefonu </a:t>
                      </a:r>
                    </a:p>
                  </a:txBody>
                  <a:tcPr marL="108000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000" b="0" i="0" u="none" strike="noStrike" dirty="0"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48510">
                <a:tc gridSpan="2">
                  <a:txBody>
                    <a:bodyPr/>
                    <a:lstStyle/>
                    <a:p>
                      <a:pPr algn="l" fontAlgn="t"/>
                      <a:r>
                        <a:rPr lang="tr-TR" sz="1000" b="1" i="0" u="none" strike="noStrike" dirty="0"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Koordinasyon Kurulu Verileri ve Kurum Yatırımları Hakkında Bilgileri Onaylayan Kurum Yetkilisi/Müdürü</a:t>
                      </a:r>
                    </a:p>
                  </a:txBody>
                  <a:tcPr marL="108000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44257">
                <a:tc>
                  <a:txBody>
                    <a:bodyPr/>
                    <a:lstStyle/>
                    <a:p>
                      <a:pPr algn="l" fontAlgn="t"/>
                      <a:r>
                        <a:rPr lang="tr-TR" sz="1000" b="0" i="0" u="none" strike="noStrike" dirty="0"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Adı Soyadı</a:t>
                      </a:r>
                    </a:p>
                  </a:txBody>
                  <a:tcPr marL="108000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r-TR" sz="1000" b="0" i="0" u="none" strike="noStrike" dirty="0"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44257">
                <a:tc>
                  <a:txBody>
                    <a:bodyPr/>
                    <a:lstStyle/>
                    <a:p>
                      <a:pPr algn="l" fontAlgn="t"/>
                      <a:r>
                        <a:rPr lang="tr-TR" sz="1000" b="0" i="0" u="none" strike="noStrike" dirty="0"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E-mail Adresi</a:t>
                      </a:r>
                    </a:p>
                  </a:txBody>
                  <a:tcPr marL="108000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r-TR" sz="1000" b="0" i="0" u="none" strike="noStrike" dirty="0"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44257">
                <a:tc>
                  <a:txBody>
                    <a:bodyPr/>
                    <a:lstStyle/>
                    <a:p>
                      <a:pPr algn="l" fontAlgn="t"/>
                      <a:r>
                        <a:rPr lang="tr-TR" sz="1000" b="0" i="0" u="none" strike="noStrike" dirty="0"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İş Yeri Telefon</a:t>
                      </a:r>
                    </a:p>
                  </a:txBody>
                  <a:tcPr marL="108000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r-TR" sz="1000" b="0" i="0" u="none" strike="noStrike" dirty="0"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44257">
                <a:tc>
                  <a:txBody>
                    <a:bodyPr/>
                    <a:lstStyle/>
                    <a:p>
                      <a:pPr algn="l" fontAlgn="t"/>
                      <a:r>
                        <a:rPr lang="tr-TR" sz="1000" b="0" i="0" u="none" strike="noStrike" dirty="0"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Faks</a:t>
                      </a:r>
                    </a:p>
                  </a:txBody>
                  <a:tcPr marL="108000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r-TR" sz="1000" b="0" i="0" u="none" strike="noStrike"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244257">
                <a:tc>
                  <a:txBody>
                    <a:bodyPr/>
                    <a:lstStyle/>
                    <a:p>
                      <a:pPr algn="l" fontAlgn="t"/>
                      <a:r>
                        <a:rPr lang="tr-TR" sz="1000" b="0" i="0" u="none" strike="noStrike" dirty="0"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Cep Telefonu </a:t>
                      </a:r>
                    </a:p>
                  </a:txBody>
                  <a:tcPr marL="108000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r-TR" sz="1000" b="0" i="0" u="none" strike="noStrike" dirty="0"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</a:tbl>
          </a:graphicData>
        </a:graphic>
      </p:graphicFrame>
      <p:sp>
        <p:nvSpPr>
          <p:cNvPr id="12" name="Metin kutusu 11"/>
          <p:cNvSpPr txBox="1"/>
          <p:nvPr/>
        </p:nvSpPr>
        <p:spPr>
          <a:xfrm>
            <a:off x="8047364" y="314381"/>
            <a:ext cx="773108" cy="36933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tr-TR" dirty="0" smtClean="0"/>
              <a:t>EK-6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07466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6n6gh9nOOkC_dDSc4JtFeQ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xxyTS6MIO06bD_CvE3NxOw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qlM8YRnr1U6lXbKeLRXF1Q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6n6gh9nOOkC_dDSc4JtFeQ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qCFZlWgZgEqZ1CwqHkkOdg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MumI0zmeDUmJQZf9PszOPQ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xxyTS6MIO06bD_CvE3NxOw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qlM8YRnr1U6lXbKeLRXF1Q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6n6gh9nOOkC_dDSc4JtFeQ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qCFZlWgZgEqZ1CwqHkkOdg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MumI0zmeDUmJQZf9PszOPQ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qCFZlWgZgEqZ1CwqHkkOdg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xxyTS6MIO06bD_CvE3NxOw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qlM8YRnr1U6lXbKeLRXF1Q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MumI0zmeDUmJQZf9PszOPQ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xxyTS6MIO06bD_CvE3NxOw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qlM8YRnr1U6lXbKeLRXF1Q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qlM8YRnr1U6lXbKeLRXF1Q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6n6gh9nOOkC_dDSc4JtFeQ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qCFZlWgZgEqZ1CwqHkkOdg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MumI0zmeDUmJQZf9PszOPQ"/>
</p:tagLst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1775</TotalTime>
  <Words>615</Words>
  <Application>Microsoft Office PowerPoint</Application>
  <PresentationFormat>Ekran Gösterisi (4:3)</PresentationFormat>
  <Paragraphs>324</Paragraphs>
  <Slides>7</Slides>
  <Notes>2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14" baseType="lpstr">
      <vt:lpstr>Arial</vt:lpstr>
      <vt:lpstr>Arial Tur</vt:lpstr>
      <vt:lpstr>Calibri</vt:lpstr>
      <vt:lpstr>Segoe UI</vt:lpstr>
      <vt:lpstr>Segoe UI Semibold</vt:lpstr>
      <vt:lpstr>Times New Roman</vt:lpstr>
      <vt:lpstr>Ofis Teması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SONGULKOZBERI</dc:creator>
  <cp:lastModifiedBy>Bayram İNCE</cp:lastModifiedBy>
  <cp:revision>219</cp:revision>
  <cp:lastPrinted>2017-09-05T10:25:42Z</cp:lastPrinted>
  <dcterms:created xsi:type="dcterms:W3CDTF">2013-12-10T10:55:21Z</dcterms:created>
  <dcterms:modified xsi:type="dcterms:W3CDTF">2019-12-27T08:22:27Z</dcterms:modified>
</cp:coreProperties>
</file>