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8"/>
  </p:notesMasterIdLst>
  <p:sldIdLst>
    <p:sldId id="260" r:id="rId2"/>
    <p:sldId id="256" r:id="rId3"/>
    <p:sldId id="258" r:id="rId4"/>
    <p:sldId id="259" r:id="rId5"/>
    <p:sldId id="261" r:id="rId6"/>
    <p:sldId id="257" r:id="rId7"/>
  </p:sldIdLst>
  <p:sldSz cx="9144000" cy="6858000" type="screen4x3"/>
  <p:notesSz cx="6797675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83A7A-8313-4245-9B78-13F1585F7560}" type="datetimeFigureOut">
              <a:rPr lang="tr-TR" smtClean="0"/>
              <a:t>02.09.2015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19144-5685-4A0F-BE65-F3DA309A4C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9869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02.09.2015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470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02.09.2015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458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02.09.2015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76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02.09.2015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67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02.09.2015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28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02.09.2015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102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02.09.2015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510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02.09.2015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53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02.09.2015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46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02.09.2015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23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02.09.2015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6190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02.09.2015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704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osmaniye.gov.tr/OsmaniyeValiligi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648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10205" y="761075"/>
            <a:ext cx="1522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Kurum Logosu</a:t>
            </a:r>
            <a:endParaRPr lang="tr-TR" dirty="0"/>
          </a:p>
        </p:txBody>
      </p:sp>
      <p:sp>
        <p:nvSpPr>
          <p:cNvPr id="5" name="Oval 4"/>
          <p:cNvSpPr/>
          <p:nvPr/>
        </p:nvSpPr>
        <p:spPr>
          <a:xfrm>
            <a:off x="251520" y="260648"/>
            <a:ext cx="1440160" cy="13701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486523" y="544612"/>
            <a:ext cx="8333948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T.C.</a:t>
            </a:r>
          </a:p>
          <a:p>
            <a:pPr algn="ctr"/>
            <a:r>
              <a:rPr lang="tr-TR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Osmaniye Valiliği</a:t>
            </a:r>
          </a:p>
          <a:p>
            <a:pPr algn="ctr"/>
            <a:r>
              <a:rPr lang="tr-TR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r>
              <a:rPr lang="tr-T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.Dönem </a:t>
            </a:r>
            <a:r>
              <a:rPr lang="tr-T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İl Koordinasyon Kurulu Toplantısı</a:t>
            </a:r>
          </a:p>
          <a:p>
            <a:pPr algn="ctr"/>
            <a:endParaRPr lang="tr-TR" sz="36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tr-TR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tr-TR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Kurum Adı</a:t>
            </a:r>
          </a:p>
          <a:p>
            <a:pPr algn="ctr"/>
            <a:r>
              <a:rPr lang="tr-T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Kurum Yetkilisi</a:t>
            </a:r>
            <a:endParaRPr lang="tr-TR" sz="36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tr-TR" sz="36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tr-TR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tr-TR" sz="36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tr-TR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16 EKİM </a:t>
            </a:r>
            <a:r>
              <a:rPr lang="tr-TR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2015</a:t>
            </a:r>
            <a:endParaRPr lang="tr-TR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589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38690"/>
              </p:ext>
            </p:extLst>
          </p:nvPr>
        </p:nvGraphicFramePr>
        <p:xfrm>
          <a:off x="179512" y="620688"/>
          <a:ext cx="8786812" cy="5721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4608512"/>
                <a:gridCol w="2234084"/>
              </a:tblGrid>
              <a:tr h="48638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PROJE SAYISI</a:t>
                      </a:r>
                    </a:p>
                  </a:txBody>
                  <a:tcPr marL="91446" marR="91446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r-TR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2159">
                <a:tc gridSpan="2">
                  <a:txBody>
                    <a:bodyPr/>
                    <a:lstStyle/>
                    <a:p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PROJE BEDELLERİ TOPLAMI (TL)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626">
                <a:tc rowSpan="5">
                  <a:txBody>
                    <a:bodyPr/>
                    <a:lstStyle/>
                    <a:p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PROJELERDE KULLANILAN FİNANSMAN</a:t>
                      </a:r>
                      <a:r>
                        <a:rPr lang="tr-TR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KAYNAKLARI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r>
                        <a:rPr lang="tr-TR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YILI MERKEZİ BÜTÇE TAHSİSİ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endParaRPr lang="tr-TR" sz="20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6" marR="9526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6898">
                <a:tc v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r>
                        <a:rPr lang="tr-TR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YILI İÇ KREDİ TUTARI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endParaRPr lang="tr-TR" sz="20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6" marR="9526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6898">
                <a:tc v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r>
                        <a:rPr lang="tr-TR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YILI DIŞ KREDİ TUTARI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endParaRPr lang="tr-TR" sz="20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6" marR="9526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6898">
                <a:tc v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tr-TR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YILI ÖZKAYNAK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endParaRPr lang="tr-TR" sz="20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6" marR="9526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7498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r>
                        <a:rPr lang="tr-TR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YILI  HİBE</a:t>
                      </a:r>
                    </a:p>
                  </a:txBody>
                  <a:tcPr marL="91446" marR="91446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endParaRPr lang="tr-TR" sz="20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6" marR="9526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38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 YILI FİNANSMAN KAYNAKLARI TOPLAMI</a:t>
                      </a:r>
                    </a:p>
                  </a:txBody>
                  <a:tcPr marL="91446" marR="91446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532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ÖNCEKİ YILLAR TOPLAM HARCAMA TUTARI</a:t>
                      </a:r>
                    </a:p>
                  </a:txBody>
                  <a:tcPr marL="91446" marR="91446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38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r>
                        <a:rPr lang="tr-TR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YIL İÇİ HARCAMA</a:t>
                      </a:r>
                    </a:p>
                  </a:txBody>
                  <a:tcPr marL="91446" marR="91446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383">
                <a:tc gridSpan="2">
                  <a:txBody>
                    <a:bodyPr/>
                    <a:lstStyle/>
                    <a:p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 HARCAMA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r-TR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38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NAKDİ GERÇEKLEŞME ORANI  (%)</a:t>
                      </a:r>
                    </a:p>
                  </a:txBody>
                  <a:tcPr marL="91446" marR="91446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r-TR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107504" y="116632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KURUMU:</a:t>
            </a:r>
          </a:p>
        </p:txBody>
      </p:sp>
    </p:spTree>
    <p:extLst>
      <p:ext uri="{BB962C8B-B14F-4D97-AF65-F5344CB8AC3E}">
        <p14:creationId xmlns:p14="http://schemas.microsoft.com/office/powerpoint/2010/main" val="57858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453489"/>
              </p:ext>
            </p:extLst>
          </p:nvPr>
        </p:nvGraphicFramePr>
        <p:xfrm>
          <a:off x="123294" y="908720"/>
          <a:ext cx="8841194" cy="5528804"/>
        </p:xfrm>
        <a:graphic>
          <a:graphicData uri="http://schemas.openxmlformats.org/drawingml/2006/table">
            <a:tbl>
              <a:tblPr/>
              <a:tblGrid>
                <a:gridCol w="5465812"/>
                <a:gridCol w="3375382"/>
              </a:tblGrid>
              <a:tr h="68431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PROJE GERÇEKLEŞME DURUMU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68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DEVAM EDEN PROJE SAYISI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İHALE AŞAMASINDAKİ PROJE SAYISI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BAŞLANAMAYAN PROJE SAYISI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TAMAMLANAN PROJE SAYISI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TOPLAM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107504" y="26064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KURUMU:</a:t>
            </a:r>
          </a:p>
        </p:txBody>
      </p:sp>
    </p:spTree>
    <p:extLst>
      <p:ext uri="{BB962C8B-B14F-4D97-AF65-F5344CB8AC3E}">
        <p14:creationId xmlns:p14="http://schemas.microsoft.com/office/powerpoint/2010/main" val="188712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597931"/>
              </p:ext>
            </p:extLst>
          </p:nvPr>
        </p:nvGraphicFramePr>
        <p:xfrm>
          <a:off x="251520" y="1124744"/>
          <a:ext cx="8712968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"/>
                <a:gridCol w="1800200"/>
                <a:gridCol w="864096"/>
                <a:gridCol w="1152128"/>
                <a:gridCol w="1008112"/>
                <a:gridCol w="1080120"/>
                <a:gridCol w="864096"/>
                <a:gridCol w="720080"/>
                <a:gridCol w="792088"/>
              </a:tblGrid>
              <a:tr h="696541">
                <a:tc rowSpan="2"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SIRA NO</a:t>
                      </a:r>
                    </a:p>
                  </a:txBody>
                  <a:tcPr marL="5438" marR="5438" marT="543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PROJENİN ADI</a:t>
                      </a:r>
                    </a:p>
                  </a:txBody>
                  <a:tcPr marL="5438" marR="5438" marT="543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PROJENİN YERİ (İlçesi)</a:t>
                      </a:r>
                    </a:p>
                  </a:txBody>
                  <a:tcPr marL="5438" marR="5438" marT="543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ÖNCEKİ YILLAR HARCAMASI (TL.)</a:t>
                      </a:r>
                    </a:p>
                  </a:txBody>
                  <a:tcPr marL="5438" marR="5438" marT="543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PROGRAM YILI ÖDENEĞİ (TL.)</a:t>
                      </a:r>
                    </a:p>
                  </a:txBody>
                  <a:tcPr marL="5438" marR="5438" marT="543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PROJE </a:t>
                      </a:r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BEDELİ</a:t>
                      </a:r>
                    </a:p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(TL</a:t>
                      </a: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.)</a:t>
                      </a:r>
                    </a:p>
                  </a:txBody>
                  <a:tcPr marL="5438" marR="5438" marT="543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DÖNEM SONUNA KADAR</a:t>
                      </a:r>
                    </a:p>
                  </a:txBody>
                  <a:tcPr marL="5438" marR="5438" marT="543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5438" marR="5438" marT="5438" marB="0" anchor="b"/>
                </a:tc>
              </a:tr>
              <a:tr h="67161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TOPLAM HARCAMA</a:t>
                      </a:r>
                    </a:p>
                    <a:p>
                      <a:pPr algn="ctr" fontAlgn="b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(TL.)</a:t>
                      </a:r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438" marR="5438" marT="543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FİZİKİ GERÇ. (%)</a:t>
                      </a:r>
                    </a:p>
                  </a:txBody>
                  <a:tcPr marL="5438" marR="5438" marT="543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MADDİ GERÇ.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kumimoji="0" 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(TL.)</a:t>
                      </a:r>
                      <a:endParaRPr kumimoji="0" lang="tr-T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8571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5684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0579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7534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kumimoji="0" lang="tr-T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5438" marR="5438" marT="54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323528" y="332656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KURUMU:</a:t>
            </a:r>
          </a:p>
        </p:txBody>
      </p:sp>
    </p:spTree>
    <p:extLst>
      <p:ext uri="{BB962C8B-B14F-4D97-AF65-F5344CB8AC3E}">
        <p14:creationId xmlns:p14="http://schemas.microsoft.com/office/powerpoint/2010/main" val="133031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Yatırımlarla İlgili Görseller</a:t>
            </a:r>
            <a:endParaRPr lang="tr-TR" dirty="0"/>
          </a:p>
        </p:txBody>
      </p:sp>
      <p:sp>
        <p:nvSpPr>
          <p:cNvPr id="7" name="Akış Çizelgesi: İşlem 6"/>
          <p:cNvSpPr/>
          <p:nvPr/>
        </p:nvSpPr>
        <p:spPr>
          <a:xfrm>
            <a:off x="971600" y="1700808"/>
            <a:ext cx="7056784" cy="432048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1040438" y="6414284"/>
            <a:ext cx="6984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***Birden fazla yatırımı olup görsel eklemek isteyen kurumlar yeni sayfa ekleyerek görsellerini arttıracaklardır.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964116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43286"/>
              </p:ext>
            </p:extLst>
          </p:nvPr>
        </p:nvGraphicFramePr>
        <p:xfrm>
          <a:off x="215008" y="692697"/>
          <a:ext cx="8749480" cy="590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483"/>
                <a:gridCol w="2640381"/>
                <a:gridCol w="2880320"/>
                <a:gridCol w="2664296"/>
              </a:tblGrid>
              <a:tr h="673299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KOORDİNASYON GEREKTİREN HUSUSLAR</a:t>
                      </a:r>
                    </a:p>
                  </a:txBody>
                  <a:tcPr marL="91433" marR="91433" marT="45741" marB="457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4516">
                <a:tc>
                  <a:txBody>
                    <a:bodyPr/>
                    <a:lstStyle/>
                    <a:p>
                      <a:pPr algn="ctr"/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</a:t>
                      </a:r>
                      <a:endParaRPr lang="tr-TR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3" marR="91433" marT="45741" marB="457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SORUN</a:t>
                      </a:r>
                      <a:endParaRPr lang="tr-TR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3" marR="91433" marT="45741" marB="457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ÇÖZÜM ÖNERİSİ</a:t>
                      </a:r>
                      <a:endParaRPr lang="tr-TR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3" marR="91433" marT="45741" marB="457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KOORDİNASYON GEREKTİREN KURUMLAR</a:t>
                      </a:r>
                      <a:endParaRPr lang="tr-TR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3" marR="91433" marT="45741" marB="457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449"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3" marR="91433" marT="45741" marB="457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41" marB="457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/>
                    </a:p>
                  </a:txBody>
                  <a:tcPr marL="91433" marR="91433" marT="45741" marB="457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400" b="1" dirty="0"/>
                    </a:p>
                  </a:txBody>
                  <a:tcPr marL="91433" marR="91433" marT="45741" marB="457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3" marR="91433" marT="45741" marB="457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41" marB="457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600" b="1" dirty="0"/>
                    </a:p>
                  </a:txBody>
                  <a:tcPr marL="91433" marR="91433" marT="45741" marB="457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400" b="1" dirty="0"/>
                    </a:p>
                  </a:txBody>
                  <a:tcPr marL="91433" marR="91433" marT="45741" marB="457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3" marR="91433" marT="45741" marB="457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41" marB="457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600" b="1" dirty="0"/>
                    </a:p>
                  </a:txBody>
                  <a:tcPr marL="91433" marR="91433" marT="45741" marB="457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400" b="1" dirty="0"/>
                    </a:p>
                  </a:txBody>
                  <a:tcPr marL="91433" marR="91433" marT="45741" marB="457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3" marR="91433" marT="45741" marB="457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41" marB="457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600" b="1" dirty="0"/>
                    </a:p>
                  </a:txBody>
                  <a:tcPr marL="91433" marR="91433" marT="45741" marB="457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400" b="1" dirty="0"/>
                    </a:p>
                  </a:txBody>
                  <a:tcPr marL="91433" marR="91433" marT="45741" marB="457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3" marR="91433" marT="45741" marB="457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41" marB="457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600" b="1" dirty="0"/>
                    </a:p>
                  </a:txBody>
                  <a:tcPr marL="91433" marR="91433" marT="45741" marB="457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1400" b="1" dirty="0"/>
                    </a:p>
                  </a:txBody>
                  <a:tcPr marL="91433" marR="91433" marT="45741" marB="457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179512" y="18864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KURUMU:</a:t>
            </a:r>
          </a:p>
        </p:txBody>
      </p:sp>
    </p:spTree>
    <p:extLst>
      <p:ext uri="{BB962C8B-B14F-4D97-AF65-F5344CB8AC3E}">
        <p14:creationId xmlns:p14="http://schemas.microsoft.com/office/powerpoint/2010/main" val="31946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169</Words>
  <Application>Microsoft Office PowerPoint</Application>
  <PresentationFormat>Ekran Gösterisi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PowerPoint Sunusu</vt:lpstr>
      <vt:lpstr>PowerPoint Sunusu</vt:lpstr>
      <vt:lpstr>PowerPoint Sunusu</vt:lpstr>
      <vt:lpstr>PowerPoint Sunusu</vt:lpstr>
      <vt:lpstr>Yatırımlarla İlgili Görseller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evran</dc:creator>
  <cp:lastModifiedBy>PLANLAMA-BAYRAM</cp:lastModifiedBy>
  <cp:revision>14</cp:revision>
  <cp:lastPrinted>2015-09-02T06:58:38Z</cp:lastPrinted>
  <dcterms:created xsi:type="dcterms:W3CDTF">2014-12-10T09:09:45Z</dcterms:created>
  <dcterms:modified xsi:type="dcterms:W3CDTF">2015-09-02T06:58:44Z</dcterms:modified>
</cp:coreProperties>
</file>