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95" r:id="rId3"/>
    <p:sldId id="297" r:id="rId4"/>
    <p:sldId id="298" r:id="rId5"/>
    <p:sldId id="291" r:id="rId6"/>
    <p:sldId id="284" r:id="rId7"/>
    <p:sldId id="274" r:id="rId8"/>
  </p:sldIdLst>
  <p:sldSz cx="9144000" cy="6858000" type="screen4x3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70" autoAdjust="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E97D8D04-8981-4AE4-B55B-41189C458C08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218"/>
            <a:ext cx="5438140" cy="3887362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E7A174EC-FB91-48F8-B92F-CDCA85A4AB9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29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585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03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45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49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81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82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71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27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59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6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60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35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38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9FF9-1140-4B00-BC12-214F505C40B3}" type="datetimeFigureOut">
              <a:rPr lang="tr-TR" smtClean="0"/>
              <a:pPr/>
              <a:t>11.09.2023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11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tags" Target="../tags/tag3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1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-540567" y="116632"/>
            <a:ext cx="9684568" cy="1472259"/>
            <a:chOff x="1199957" y="162167"/>
            <a:chExt cx="7699376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626382" y="182985"/>
              <a:ext cx="1001713" cy="638175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1"/>
              </a:solidFill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87333" y="232991"/>
              <a:ext cx="7045325" cy="538162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1199957" y="360604"/>
              <a:ext cx="7632700" cy="2913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T.C.</a:t>
              </a:r>
            </a:p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OSMANİYE VALİLİĞİ</a:t>
              </a:r>
              <a:endParaRPr lang="en-US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33431" y="2489339"/>
            <a:ext cx="89573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KURUM ADI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(ve varsa LOGO)</a:t>
            </a:r>
          </a:p>
          <a:p>
            <a:pPr algn="ctr"/>
            <a:endParaRPr lang="tr-T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İL KOORDİNASYON KURULU</a:t>
            </a:r>
          </a:p>
          <a:p>
            <a:pPr algn="ctr"/>
            <a:r>
              <a:rPr lang="tr-TR" sz="3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</a:t>
            </a:r>
            <a:r>
              <a:rPr lang="tr-TR" sz="3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TOPLANTISI       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 EKİM 2023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PERŞEMBE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7" y="270116"/>
            <a:ext cx="1142530" cy="1142113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076" y="215070"/>
            <a:ext cx="1286782" cy="128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06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241537" y="380260"/>
            <a:ext cx="64389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877888">
              <a:buClr>
                <a:srgbClr val="FF6600"/>
              </a:buClr>
              <a:defRPr/>
            </a:pPr>
            <a:endParaRPr lang="en-US" sz="2000" b="1" kern="0" dirty="0">
              <a:solidFill>
                <a:srgbClr val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858330"/>
              </p:ext>
            </p:extLst>
          </p:nvPr>
        </p:nvGraphicFramePr>
        <p:xfrm>
          <a:off x="51891" y="836712"/>
          <a:ext cx="9092108" cy="519067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378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9815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  <a:r>
                        <a:rPr lang="tr-TR" sz="14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……………..  </a:t>
                      </a:r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Bölge/İl</a:t>
                      </a:r>
                      <a:r>
                        <a:rPr lang="tr-TR" sz="14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Müdürlüğü</a:t>
                      </a:r>
                      <a:r>
                        <a:rPr lang="tr-TR" sz="12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rgbClr val="FF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adı-1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</a:t>
                      </a:r>
                      <a:r>
                        <a:rPr lang="tr-TR" sz="1100" b="1" u="none" strike="noStrike" kern="1200" baseline="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adı-2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adı-3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Genel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341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Tutarı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Ödenek Durumları</a:t>
                      </a: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Merkezi Bütçe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sv-SE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981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Öz Kaynak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4659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Dış Kredi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59930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İç Kredi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21209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Hibe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5065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20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23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ılı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Toplam Ödeneği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82363"/>
                  </a:ext>
                </a:extLst>
              </a:tr>
              <a:tr h="25006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Parasal</a:t>
                      </a:r>
                      <a:r>
                        <a:rPr lang="tr-TR" sz="1100" b="1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Gerçekleşme</a:t>
                      </a:r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Önceki Yıllar Harcamaları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2023 Yılı Harcaması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146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kern="120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 Harcama</a:t>
                      </a: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Parasal Gerçekleşme (Yüzde)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601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Fiziki Gerçekleşme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Başlanamayan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İhale Aşamasındaki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Yarım Kalan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Devam Eden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Biten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r>
                        <a:rPr lang="tr-TR" sz="11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7" name="Yuvarlatılmış Dikdörtgen 6"/>
          <p:cNvSpPr/>
          <p:nvPr/>
        </p:nvSpPr>
        <p:spPr>
          <a:xfrm>
            <a:off x="1" y="44624"/>
            <a:ext cx="9144000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Yatırımcı Kuruluş Dönem Raporu</a:t>
            </a:r>
          </a:p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(2023 YILI 4. TOPLANTISI)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698594"/>
              </p:ext>
            </p:extLst>
          </p:nvPr>
        </p:nvGraphicFramePr>
        <p:xfrm>
          <a:off x="78932" y="6093277"/>
          <a:ext cx="8948301" cy="355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48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982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u="none" strike="noStrike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 </a:t>
                      </a:r>
                      <a:r>
                        <a:rPr lang="tr-TR" sz="1000" b="1" i="0" u="none" strike="noStrike" baseline="0" dirty="0">
                          <a:solidFill>
                            <a:srgbClr val="00B0F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Adları için; Tarım, Madencilik, İmalat, Ulaştırma, Turizm, Konut,  Eğitim, Sağlık, Diğer Kamu Hizmetleri kullanılacaktır. Kurumların görev alanlarına göre başlıklara sektör adlarını eklemeleri gerekmektedir.</a:t>
                      </a:r>
                      <a:endParaRPr lang="tr-TR" sz="75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64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Yuvarlatılmış Dikdörtgen 12"/>
          <p:cNvSpPr/>
          <p:nvPr/>
        </p:nvSpPr>
        <p:spPr>
          <a:xfrm>
            <a:off x="0" y="47843"/>
            <a:ext cx="9143999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 Projeleri İzleme Raporu</a:t>
            </a:r>
          </a:p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(2023 YILI 4. TOPLANTISI )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670092"/>
              </p:ext>
            </p:extLst>
          </p:nvPr>
        </p:nvGraphicFramePr>
        <p:xfrm>
          <a:off x="107500" y="879429"/>
          <a:ext cx="8928995" cy="5454688"/>
        </p:xfrm>
        <a:graphic>
          <a:graphicData uri="http://schemas.openxmlformats.org/drawingml/2006/table">
            <a:tbl>
              <a:tblPr/>
              <a:tblGrid>
                <a:gridCol w="669400">
                  <a:extLst>
                    <a:ext uri="{9D8B030D-6E8A-4147-A177-3AD203B41FA5}">
                      <a16:colId xmlns:a16="http://schemas.microsoft.com/office/drawing/2014/main" val="3919883195"/>
                    </a:ext>
                  </a:extLst>
                </a:gridCol>
                <a:gridCol w="1799699">
                  <a:extLst>
                    <a:ext uri="{9D8B030D-6E8A-4147-A177-3AD203B41FA5}">
                      <a16:colId xmlns:a16="http://schemas.microsoft.com/office/drawing/2014/main" val="1179629219"/>
                    </a:ext>
                  </a:extLst>
                </a:gridCol>
                <a:gridCol w="685860">
                  <a:extLst>
                    <a:ext uri="{9D8B030D-6E8A-4147-A177-3AD203B41FA5}">
                      <a16:colId xmlns:a16="http://schemas.microsoft.com/office/drawing/2014/main" val="443924026"/>
                    </a:ext>
                  </a:extLst>
                </a:gridCol>
                <a:gridCol w="806573">
                  <a:extLst>
                    <a:ext uri="{9D8B030D-6E8A-4147-A177-3AD203B41FA5}">
                      <a16:colId xmlns:a16="http://schemas.microsoft.com/office/drawing/2014/main" val="1995520928"/>
                    </a:ext>
                  </a:extLst>
                </a:gridCol>
                <a:gridCol w="819375">
                  <a:extLst>
                    <a:ext uri="{9D8B030D-6E8A-4147-A177-3AD203B41FA5}">
                      <a16:colId xmlns:a16="http://schemas.microsoft.com/office/drawing/2014/main" val="3450176581"/>
                    </a:ext>
                  </a:extLst>
                </a:gridCol>
                <a:gridCol w="790112">
                  <a:extLst>
                    <a:ext uri="{9D8B030D-6E8A-4147-A177-3AD203B41FA5}">
                      <a16:colId xmlns:a16="http://schemas.microsoft.com/office/drawing/2014/main" val="3287352556"/>
                    </a:ext>
                  </a:extLst>
                </a:gridCol>
                <a:gridCol w="795598">
                  <a:extLst>
                    <a:ext uri="{9D8B030D-6E8A-4147-A177-3AD203B41FA5}">
                      <a16:colId xmlns:a16="http://schemas.microsoft.com/office/drawing/2014/main" val="314582360"/>
                    </a:ext>
                  </a:extLst>
                </a:gridCol>
                <a:gridCol w="618163">
                  <a:extLst>
                    <a:ext uri="{9D8B030D-6E8A-4147-A177-3AD203B41FA5}">
                      <a16:colId xmlns:a16="http://schemas.microsoft.com/office/drawing/2014/main" val="30906070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969679353"/>
                    </a:ext>
                  </a:extLst>
                </a:gridCol>
                <a:gridCol w="846896">
                  <a:extLst>
                    <a:ext uri="{9D8B030D-6E8A-4147-A177-3AD203B41FA5}">
                      <a16:colId xmlns:a16="http://schemas.microsoft.com/office/drawing/2014/main" val="3705440588"/>
                    </a:ext>
                  </a:extLst>
                </a:gridCol>
                <a:gridCol w="521255">
                  <a:extLst>
                    <a:ext uri="{9D8B030D-6E8A-4147-A177-3AD203B41FA5}">
                      <a16:colId xmlns:a16="http://schemas.microsoft.com/office/drawing/2014/main" val="3073909584"/>
                    </a:ext>
                  </a:extLst>
                </a:gridCol>
              </a:tblGrid>
              <a:tr h="71736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nn-N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İLYAS YATIRIM TAKİP FORMU (EK-1)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04291"/>
                  </a:ext>
                </a:extLst>
              </a:tr>
              <a:tr h="12858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Numarası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Adı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Yeri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Tutarı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Önceki Yıllar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Yılı Ödeneği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Dönem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Fiziki </a:t>
                      </a:r>
                    </a:p>
                    <a:p>
                      <a:pPr algn="ctr" fontAlgn="ctr"/>
                      <a:r>
                        <a:rPr lang="tr-T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Nakdi </a:t>
                      </a:r>
                      <a:r>
                        <a:rPr lang="tr-T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Durumu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Fotoğrafı Sisteme Yüklendi mi?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3865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9225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4592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35656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41196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5712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46789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74331"/>
                  </a:ext>
                </a:extLst>
              </a:tr>
              <a:tr h="51434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40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76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210277"/>
              </p:ext>
            </p:extLst>
          </p:nvPr>
        </p:nvGraphicFramePr>
        <p:xfrm>
          <a:off x="107504" y="1007603"/>
          <a:ext cx="4320480" cy="50974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278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Adı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No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Sektörü</a:t>
                      </a:r>
                      <a:r>
                        <a:rPr lang="tr-TR" sz="1050" b="1" u="none" strike="noStrike" baseline="0" dirty="0">
                          <a:effectLst/>
                        </a:rPr>
                        <a:t> ve Alt Sektörü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Yeri (İlçe)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Başlama - Bitiş Tarihi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Bedeli (TL)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Önceki Yıllar Harcamaları 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 Yıl İçi Harcama </a:t>
                      </a:r>
                      <a:r>
                        <a:rPr lang="tr-TR" sz="1050" b="1" u="none" strike="noStrike" kern="1200" dirty="0">
                          <a:effectLst/>
                        </a:rPr>
                        <a:t>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2023</a:t>
                      </a:r>
                      <a:r>
                        <a:rPr lang="tr-TR" sz="1050" b="1" u="none" strike="noStrike" kern="1200" baseline="0" dirty="0">
                          <a:effectLst/>
                        </a:rPr>
                        <a:t> </a:t>
                      </a:r>
                      <a:r>
                        <a:rPr lang="tr-TR" sz="1050" b="1" u="none" strike="noStrike" kern="1200" dirty="0">
                          <a:effectLst/>
                        </a:rPr>
                        <a:t>Yılı Ödeneği 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Nakdi 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Fiziki 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78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Projenin Bugünkü Durumu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951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</a:t>
                      </a:r>
                      <a:r>
                        <a:rPr lang="tr-TR" sz="1050" b="1" u="none" strike="noStrike" kern="1200" baseline="0" dirty="0">
                          <a:effectLst/>
                        </a:rPr>
                        <a:t> Özet Bilgisi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8608">
                <a:tc gridSpan="2">
                  <a:txBody>
                    <a:bodyPr/>
                    <a:lstStyle/>
                    <a:p>
                      <a:pPr algn="just" fontAlgn="b"/>
                      <a:endParaRPr lang="tr-TR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7" name="Tabl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18078"/>
              </p:ext>
            </p:extLst>
          </p:nvPr>
        </p:nvGraphicFramePr>
        <p:xfrm>
          <a:off x="4618484" y="1007601"/>
          <a:ext cx="4320480" cy="509744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07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64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5220072" y="2073661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bg1"/>
                </a:solidFill>
              </a:rPr>
              <a:t>PROJEYE AİT GÖRSEL UNSUR EKLEYİNİZ</a:t>
            </a:r>
          </a:p>
        </p:txBody>
      </p:sp>
      <p:graphicFrame>
        <p:nvGraphicFramePr>
          <p:cNvPr id="20" name="Tablo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022136"/>
              </p:ext>
            </p:extLst>
          </p:nvPr>
        </p:nvGraphicFramePr>
        <p:xfrm>
          <a:off x="107504" y="6165304"/>
          <a:ext cx="8831460" cy="28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31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BU SLAYT</a:t>
                      </a:r>
                      <a:r>
                        <a:rPr lang="tr-TR" sz="10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HER BİR PROJE İÇİN ÇOĞALTINIZ.</a:t>
                      </a:r>
                      <a:endParaRPr lang="tr-TR" sz="7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Yuvarlatılmış Dikdörtgen 15"/>
          <p:cNvSpPr/>
          <p:nvPr/>
        </p:nvSpPr>
        <p:spPr>
          <a:xfrm>
            <a:off x="1" y="44624"/>
            <a:ext cx="9134474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Projeler İtibariyle Bilgi , Açıklama ve Görseller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5220072" y="4140369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bg1"/>
                </a:solidFill>
              </a:rPr>
              <a:t>PROJEYE AİT GÖRSEL UNSUR EKLEYİNİZ</a:t>
            </a:r>
          </a:p>
        </p:txBody>
      </p:sp>
    </p:spTree>
    <p:extLst>
      <p:ext uri="{BB962C8B-B14F-4D97-AF65-F5344CB8AC3E}">
        <p14:creationId xmlns:p14="http://schemas.microsoft.com/office/powerpoint/2010/main" val="132689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19472" y="151385"/>
            <a:ext cx="9144000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30876"/>
              </p:ext>
            </p:extLst>
          </p:nvPr>
        </p:nvGraphicFramePr>
        <p:xfrm>
          <a:off x="107504" y="1052737"/>
          <a:ext cx="9036496" cy="5400867"/>
        </p:xfrm>
        <a:graphic>
          <a:graphicData uri="http://schemas.openxmlformats.org/drawingml/2006/table">
            <a:tbl>
              <a:tblPr/>
              <a:tblGrid>
                <a:gridCol w="9036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Projelere Başlanamama  ve</a:t>
                      </a:r>
                      <a:r>
                        <a:rPr lang="tr-TR" sz="12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Tamamlanamama </a:t>
                      </a:r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Çözümlenmesi İstenen Sorun ve Darboğazlar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Sorun ve Darboğaz 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Alınması İstenen Önlemler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90511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 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56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</a:t>
                      </a:r>
                      <a:r>
                        <a:rPr lang="tr-TR" sz="12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Gerektiren Kurum/Kuruluşları</a:t>
                      </a:r>
                      <a:endParaRPr lang="tr-TR" sz="1200" b="0" i="0" u="none" strike="noStrike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Dikdörtgen 10"/>
          <p:cNvSpPr/>
          <p:nvPr/>
        </p:nvSpPr>
        <p:spPr>
          <a:xfrm>
            <a:off x="323528" y="300271"/>
            <a:ext cx="7932818" cy="383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tr-TR" b="1" kern="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Sorunlar, İhtiyaçlar ve Koordinasyon Gerektiren Hususlar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662382" y="1340768"/>
            <a:ext cx="392909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tr-TR" sz="900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NOT: İlgili proje  numarası ve adı belirtilmesi gerekmektedir.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8047364" y="314381"/>
            <a:ext cx="75385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EK-4</a:t>
            </a:r>
          </a:p>
        </p:txBody>
      </p:sp>
    </p:spTree>
    <p:extLst>
      <p:ext uri="{BB962C8B-B14F-4D97-AF65-F5344CB8AC3E}">
        <p14:creationId xmlns:p14="http://schemas.microsoft.com/office/powerpoint/2010/main" val="220212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35496" y="165721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43163" y="328717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Sektörler ve Alt Sektörleri</a:t>
            </a:r>
          </a:p>
        </p:txBody>
      </p:sp>
      <p:graphicFrame>
        <p:nvGraphicFramePr>
          <p:cNvPr id="13" name="1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82298"/>
              </p:ext>
            </p:extLst>
          </p:nvPr>
        </p:nvGraphicFramePr>
        <p:xfrm>
          <a:off x="428596" y="1071546"/>
          <a:ext cx="2214578" cy="531814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5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Tarım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Sulama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Bitkisel Ürünler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Hayvancılık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 Ürünleri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Ormancılık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Madencilik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Madencilik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Kömür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Ham Petrol ve Tabii Gaz Üretimi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Metal Dışı Madenler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İmalat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Gıda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Tütün ve Mamulleri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Dokuma ve Giyim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Basım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Kimya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Demir-Çelik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Elektriksiz Makineler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Elektrikli Makine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Demiryolu Taşıt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Standardizasyon ve Kalite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 Enerji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Termik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Hidroelektrik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İletim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Dağıtım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Şehir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Köy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İşletme Grubu Yatırımları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Makine ve Techizat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Çeşitli Etütler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graphicFrame>
        <p:nvGraphicFramePr>
          <p:cNvPr id="15" name="1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017724"/>
              </p:ext>
            </p:extLst>
          </p:nvPr>
        </p:nvGraphicFramePr>
        <p:xfrm>
          <a:off x="3000364" y="1071546"/>
          <a:ext cx="2214578" cy="53751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2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Ulaştırma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Demiryolu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Denizyolu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Havayolu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Karayolu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Boru Hattı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Kent İçi Ulaşım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Haberleşme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Radyo Televizyon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Otoyollar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302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Eğitim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İlköğretim ve Gen. Ortaöğretim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Mesleki ve Teknik Eğitim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Yüksek 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Kültür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Gençlik ve Beden Eğitimi Spor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9344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27306"/>
              </p:ext>
            </p:extLst>
          </p:nvPr>
        </p:nvGraphicFramePr>
        <p:xfrm>
          <a:off x="5429256" y="1071546"/>
          <a:ext cx="2815152" cy="53817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6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2154">
                <a:tc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Diğer</a:t>
                      </a:r>
                      <a:r>
                        <a:rPr lang="tr-TR" sz="900" b="1" i="0" u="none" strike="noStrike" baseline="0" dirty="0">
                          <a:solidFill>
                            <a:srgbClr val="FF0000"/>
                          </a:solidFill>
                          <a:latin typeface="+mn-lt"/>
                        </a:rPr>
                        <a:t> Kamu Hizmetleri (DKH-İktisadı+DKH-Sosyal)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DKH-İktisadi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Genel İdare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Güvenlik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Adalet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Harita ve Tapu Kadastro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Ticari Hizmetler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Düzenleyici ve Denetleyici Kur.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DKH-Sosyal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İçme Suyu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Kanalizasyon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Kırsal Planlaması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Belediye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Yerleşme-Şehirleşme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Çevre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Esnaf Sanatkar KSS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Teknolojik Araştırma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Sosyal Hizmetler ve Yardımlar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Afetler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73360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8028447" y="333933"/>
            <a:ext cx="76378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EK-5</a:t>
            </a:r>
          </a:p>
        </p:txBody>
      </p:sp>
    </p:spTree>
    <p:extLst>
      <p:ext uri="{BB962C8B-B14F-4D97-AF65-F5344CB8AC3E}">
        <p14:creationId xmlns:p14="http://schemas.microsoft.com/office/powerpoint/2010/main" val="4060833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35496" y="148883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85787" y="329361"/>
            <a:ext cx="7474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Koordinasyon Kurulu İçin İletişim Bilgileri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053250"/>
              </p:ext>
            </p:extLst>
          </p:nvPr>
        </p:nvGraphicFramePr>
        <p:xfrm>
          <a:off x="395536" y="916735"/>
          <a:ext cx="8344734" cy="5457143"/>
        </p:xfrm>
        <a:graphic>
          <a:graphicData uri="http://schemas.openxmlformats.org/drawingml/2006/table">
            <a:tbl>
              <a:tblPr/>
              <a:tblGrid>
                <a:gridCol w="18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9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KURUM ADI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İL KOORDİNASYON KURULU BİLGİ VE İLETİŞİM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82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Personel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8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Kurum Görevlisinin</a:t>
                      </a:r>
                      <a:r>
                        <a:rPr lang="tr-TR" sz="10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İzinli Olduğu Hallerde Yerine Vekalet Edecek Personel</a:t>
                      </a:r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8510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Bilgileri Onaylayan Kurum Yetkilisi/Müdürü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2" name="Metin kutusu 11"/>
          <p:cNvSpPr txBox="1"/>
          <p:nvPr/>
        </p:nvSpPr>
        <p:spPr>
          <a:xfrm>
            <a:off x="8047364" y="314381"/>
            <a:ext cx="7731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EK-6</a:t>
            </a:r>
          </a:p>
        </p:txBody>
      </p:sp>
    </p:spTree>
    <p:extLst>
      <p:ext uri="{BB962C8B-B14F-4D97-AF65-F5344CB8AC3E}">
        <p14:creationId xmlns:p14="http://schemas.microsoft.com/office/powerpoint/2010/main" val="15074668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751</Words>
  <Application>Microsoft Office PowerPoint</Application>
  <PresentationFormat>Ekran Gösterisi (4:3)</PresentationFormat>
  <Paragraphs>326</Paragraphs>
  <Slides>7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Arial Tur</vt:lpstr>
      <vt:lpstr>Calibri</vt:lpstr>
      <vt:lpstr>Segoe UI</vt:lpstr>
      <vt:lpstr>Segoe UI Semibold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SONGULKOZBERI</dc:creator>
  <cp:lastModifiedBy>Ülkü PAŞAOSMANOĞLU</cp:lastModifiedBy>
  <cp:revision>239</cp:revision>
  <cp:lastPrinted>2017-09-05T10:25:42Z</cp:lastPrinted>
  <dcterms:created xsi:type="dcterms:W3CDTF">2013-12-10T10:55:21Z</dcterms:created>
  <dcterms:modified xsi:type="dcterms:W3CDTF">2023-09-11T08:25:34Z</dcterms:modified>
</cp:coreProperties>
</file>