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4" r:id="rId2"/>
    <p:sldId id="295" r:id="rId3"/>
    <p:sldId id="297" r:id="rId4"/>
    <p:sldId id="298" r:id="rId5"/>
    <p:sldId id="291" r:id="rId6"/>
    <p:sldId id="284" r:id="rId7"/>
    <p:sldId id="274" r:id="rId8"/>
  </p:sldIdLst>
  <p:sldSz cx="9144000" cy="6858000" type="screen4x3"/>
  <p:notesSz cx="6797675" cy="987266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Tema Uygulanmış Stil 2 - Vurgu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Koyu Stil 1 - Vurgu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Koyu Stil 1 - Vurgu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Koyu Stil 1 - Vurgu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9631B5-78F2-41C9-869B-9F39066F8104}" styleName="Orta Stil 3 - Vurgu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Orta Sti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Açık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70" autoAdjust="0"/>
  </p:normalViewPr>
  <p:slideViewPr>
    <p:cSldViewPr>
      <p:cViewPr varScale="1">
        <p:scale>
          <a:sx n="86" d="100"/>
          <a:sy n="86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5348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5348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E97D8D04-8981-4AE4-B55B-41189C458C08}" type="datetimeFigureOut">
              <a:rPr lang="tr-TR" smtClean="0"/>
              <a:pPr/>
              <a:t>20.03.2023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66" tIns="45583" rIns="91166" bIns="45583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51218"/>
            <a:ext cx="5438140" cy="3887362"/>
          </a:xfrm>
          <a:prstGeom prst="rect">
            <a:avLst/>
          </a:prstGeom>
        </p:spPr>
        <p:txBody>
          <a:bodyPr vert="horz" lIns="91166" tIns="45583" rIns="91166" bIns="45583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45660" cy="495347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377318"/>
            <a:ext cx="2945660" cy="495347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E7A174EC-FB91-48F8-B92F-CDCA85A4AB9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29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174EC-FB91-48F8-B92F-CDCA85A4AB9F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1585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174EC-FB91-48F8-B92F-CDCA85A4AB9F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2031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20.03.2023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3450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20.03.2023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4490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20.03.2023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2817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20.03.2023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2826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20.03.2023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1711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20.03.2023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4272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20.03.2023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1593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20.03.2023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564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20.03.2023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5605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20.03.2023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435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20.03.2023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2380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09FF9-1140-4B00-BC12-214F505C40B3}" type="datetimeFigureOut">
              <a:rPr lang="tr-TR" smtClean="0"/>
              <a:pPr/>
              <a:t>20.03.2023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511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tags" Target="../tags/tag3.xml"/><Relationship Id="rId7" Type="http://schemas.openxmlformats.org/officeDocument/2006/relationships/image" Target="../media/image1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1.pn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image" Target="../media/image1.png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7" Type="http://schemas.openxmlformats.org/officeDocument/2006/relationships/image" Target="../media/image1.png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3"/>
          <p:cNvGrpSpPr/>
          <p:nvPr/>
        </p:nvGrpSpPr>
        <p:grpSpPr>
          <a:xfrm>
            <a:off x="-540567" y="116632"/>
            <a:ext cx="9684568" cy="1472259"/>
            <a:chOff x="1199957" y="162167"/>
            <a:chExt cx="7699376" cy="696912"/>
          </a:xfrm>
        </p:grpSpPr>
        <p:sp>
          <p:nvSpPr>
            <p:cNvPr id="5" name="Rectangle 2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1626382" y="182985"/>
              <a:ext cx="1001713" cy="638175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accent1"/>
              </a:solidFill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6" name="AutoShape 2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1658746" y="162167"/>
              <a:ext cx="2595563" cy="69691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AutoShape 2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1787333" y="232991"/>
              <a:ext cx="7045325" cy="538162"/>
            </a:xfrm>
            <a:prstGeom prst="roundRect">
              <a:avLst>
                <a:gd name="adj" fmla="val 50000"/>
              </a:avLst>
            </a:prstGeom>
            <a:solidFill>
              <a:schemeClr val="tx2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8" name="AutoShape 2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720658" y="192329"/>
              <a:ext cx="7178675" cy="636587"/>
            </a:xfrm>
            <a:prstGeom prst="roundRect">
              <a:avLst>
                <a:gd name="adj" fmla="val 50000"/>
              </a:avLst>
            </a:prstGeom>
            <a:noFill/>
            <a:ln w="9525" algn="ctr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1199957" y="360604"/>
              <a:ext cx="7632700" cy="2913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defTabSz="877888">
                <a:buClr>
                  <a:srgbClr val="FF6600"/>
                </a:buClr>
                <a:defRPr/>
              </a:pPr>
              <a:r>
                <a:rPr lang="tr-TR" sz="2000" b="1" kern="0" dirty="0">
                  <a:solidFill>
                    <a:srgbClr val="FFFFFF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T.C.</a:t>
              </a:r>
            </a:p>
            <a:p>
              <a:pPr algn="ctr" defTabSz="877888">
                <a:buClr>
                  <a:srgbClr val="FF6600"/>
                </a:buClr>
                <a:defRPr/>
              </a:pPr>
              <a:r>
                <a:rPr lang="tr-TR" sz="2000" b="1" kern="0" dirty="0">
                  <a:solidFill>
                    <a:srgbClr val="FFFFFF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OSMANİYE VALİLİĞİ</a:t>
              </a:r>
              <a:endParaRPr lang="en-US" sz="2000" b="1" kern="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Metin kutusu 10"/>
          <p:cNvSpPr txBox="1"/>
          <p:nvPr/>
        </p:nvSpPr>
        <p:spPr>
          <a:xfrm>
            <a:off x="33431" y="2489339"/>
            <a:ext cx="895731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KURUM ADI </a:t>
            </a:r>
          </a:p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(ve varsa LOGO)</a:t>
            </a:r>
          </a:p>
          <a:p>
            <a:pPr algn="ctr"/>
            <a:endParaRPr lang="tr-TR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İL KOORDİNASYON KURULU</a:t>
            </a:r>
          </a:p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TOPLANTISI        </a:t>
            </a:r>
          </a:p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27  NİSAN 2023 </a:t>
            </a:r>
          </a:p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PERŞEMBE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57" y="270116"/>
            <a:ext cx="1142530" cy="1142113"/>
          </a:xfrm>
          <a:prstGeom prst="rect">
            <a:avLst/>
          </a:prstGeom>
        </p:spPr>
      </p:pic>
      <p:pic>
        <p:nvPicPr>
          <p:cNvPr id="14" name="Resim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8076" y="215070"/>
            <a:ext cx="1286782" cy="1286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066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8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2241537" y="380260"/>
            <a:ext cx="643890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defTabSz="877888">
              <a:buClr>
                <a:srgbClr val="FF6600"/>
              </a:buClr>
              <a:defRPr/>
            </a:pPr>
            <a:endParaRPr lang="en-US" sz="2000" b="1" kern="0" dirty="0">
              <a:solidFill>
                <a:srgbClr val="FFFFFF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858330"/>
              </p:ext>
            </p:extLst>
          </p:nvPr>
        </p:nvGraphicFramePr>
        <p:xfrm>
          <a:off x="51891" y="836712"/>
          <a:ext cx="9092108" cy="5190675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3787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6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6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60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60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9815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400" b="1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……………</a:t>
                      </a:r>
                      <a:r>
                        <a:rPr lang="tr-TR" sz="1400" b="1" u="none" strike="noStrike" baseline="0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……………..  </a:t>
                      </a:r>
                      <a:r>
                        <a:rPr lang="tr-TR" sz="1400" b="1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Bölge/İl</a:t>
                      </a:r>
                      <a:r>
                        <a:rPr lang="tr-TR" sz="1400" b="1" u="none" strike="noStrike" baseline="0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tr-TR" sz="1400" b="1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Müdürlüğü</a:t>
                      </a:r>
                      <a:r>
                        <a:rPr lang="tr-TR" sz="120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447">
                <a:tc gridSpan="5">
                  <a:txBody>
                    <a:bodyPr/>
                    <a:lstStyle/>
                    <a:p>
                      <a:pPr algn="r" fontAlgn="t"/>
                      <a:endParaRPr lang="tr-TR" sz="1100" b="0" i="0" u="none" strike="noStrike" dirty="0">
                        <a:solidFill>
                          <a:srgbClr val="FF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TOPLAM</a:t>
                      </a:r>
                      <a:endParaRPr lang="tr-TR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Sektör adı-1</a:t>
                      </a:r>
                      <a:endParaRPr lang="tr-TR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Sektör</a:t>
                      </a:r>
                      <a:r>
                        <a:rPr lang="tr-TR" sz="1100" b="1" u="none" strike="noStrike" kern="1200" baseline="0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adı-2</a:t>
                      </a:r>
                      <a:endParaRPr lang="tr-TR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Sektör adı-3</a:t>
                      </a:r>
                      <a:endParaRPr lang="tr-TR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447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100" b="1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Projelerin Genel Durumu</a:t>
                      </a:r>
                      <a:endParaRPr lang="tr-TR" sz="1100" b="1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341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Proje Tutarı 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447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1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Projelerin Ödenek Durumları</a:t>
                      </a: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rgbClr val="00B05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rgbClr val="00B05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rgbClr val="00B05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rgbClr val="00B05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Merkezi Bütçe 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sv-SE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298107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Öz Kaynak 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46599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Dış Kredi 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599300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İç Kredi 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212094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Hibe 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150657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sv-SE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20</a:t>
                      </a:r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23</a:t>
                      </a:r>
                      <a:r>
                        <a:rPr lang="sv-SE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Y</a:t>
                      </a:r>
                      <a:r>
                        <a:rPr lang="sv-SE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ılı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Toplam Ödeneği 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682363"/>
                  </a:ext>
                </a:extLst>
              </a:tr>
              <a:tr h="250067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100" b="1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Projelerin Parasal</a:t>
                      </a:r>
                      <a:r>
                        <a:rPr lang="tr-TR" sz="1100" b="1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Gerçekleşme</a:t>
                      </a:r>
                      <a:r>
                        <a:rPr lang="tr-TR" sz="1100" b="1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Durumu</a:t>
                      </a:r>
                      <a:endParaRPr lang="tr-TR" sz="1100" b="1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Önceki Yıllar Harcamaları 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2023 Yılı Harcaması 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4146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tr-TR" sz="1100" u="none" strike="noStrike" kern="120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Toplam Harcama</a:t>
                      </a: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Parasal Gerçekleşme (Yüzde)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601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100" b="1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Projelerin Fiziki Gerçekleşme Durumu</a:t>
                      </a:r>
                      <a:endParaRPr lang="tr-TR" sz="1100" b="1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Başlanamayan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İhale Aşamasındaki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Yarım Kalan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Devam Eden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Biten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Toplam</a:t>
                      </a:r>
                      <a:r>
                        <a:rPr lang="tr-TR" sz="11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7" name="Yuvarlatılmış Dikdörtgen 6"/>
          <p:cNvSpPr/>
          <p:nvPr/>
        </p:nvSpPr>
        <p:spPr>
          <a:xfrm>
            <a:off x="1" y="44624"/>
            <a:ext cx="9144000" cy="716861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7888">
              <a:buClr>
                <a:srgbClr val="FF6600"/>
              </a:buClr>
              <a:defRPr/>
            </a:pPr>
            <a:r>
              <a:rPr lang="tr-TR" sz="2000" b="1" kern="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Yatırımcı Kuruluş Dönem Raporu</a:t>
            </a:r>
          </a:p>
          <a:p>
            <a:pPr algn="ctr" defTabSz="877888">
              <a:buClr>
                <a:srgbClr val="FF6600"/>
              </a:buClr>
              <a:defRPr/>
            </a:pPr>
            <a:r>
              <a:rPr lang="tr-TR" sz="2000" b="1" kern="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(2023 1. YILI DÖNEMİ)</a:t>
            </a:r>
          </a:p>
        </p:txBody>
      </p:sp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698594"/>
              </p:ext>
            </p:extLst>
          </p:nvPr>
        </p:nvGraphicFramePr>
        <p:xfrm>
          <a:off x="78932" y="6093277"/>
          <a:ext cx="8948301" cy="3559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48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5982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1" u="none" strike="noStrike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UYARI:  </a:t>
                      </a:r>
                      <a:r>
                        <a:rPr lang="tr-TR" sz="1000" b="1" i="0" u="none" strike="noStrike" baseline="0" dirty="0">
                          <a:solidFill>
                            <a:srgbClr val="00B0F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Sektör Adları için; Tarım, Madencilik, İmalat, Ulaştırma, Turizm, Konut,  Eğitim, Sağlık, Diğer Kamu Hizmetleri kullanılacaktır. Kurumların görev alanlarına göre başlıklara sektör adlarını eklemeleri gerekmektedir.</a:t>
                      </a:r>
                      <a:endParaRPr lang="tr-TR" sz="750" b="1" i="0" u="none" strike="noStrike" dirty="0">
                        <a:solidFill>
                          <a:srgbClr val="00B0F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646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Yuvarlatılmış Dikdörtgen 12"/>
          <p:cNvSpPr/>
          <p:nvPr/>
        </p:nvSpPr>
        <p:spPr>
          <a:xfrm>
            <a:off x="0" y="47843"/>
            <a:ext cx="9143999" cy="716861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tr-TR" sz="2000" b="1" kern="0" dirty="0">
                <a:solidFill>
                  <a:prstClr val="whit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Yatırım Projeleri İzleme Raporu</a:t>
            </a:r>
          </a:p>
          <a:p>
            <a:pPr lvl="0" algn="ctr">
              <a:defRPr/>
            </a:pPr>
            <a:r>
              <a:rPr lang="tr-TR" sz="2000" b="1" kern="0" dirty="0">
                <a:solidFill>
                  <a:prstClr val="whit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(2023 1. YILI DÖNEM )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670092"/>
              </p:ext>
            </p:extLst>
          </p:nvPr>
        </p:nvGraphicFramePr>
        <p:xfrm>
          <a:off x="107500" y="879429"/>
          <a:ext cx="8928995" cy="5454688"/>
        </p:xfrm>
        <a:graphic>
          <a:graphicData uri="http://schemas.openxmlformats.org/drawingml/2006/table">
            <a:tbl>
              <a:tblPr/>
              <a:tblGrid>
                <a:gridCol w="669400">
                  <a:extLst>
                    <a:ext uri="{9D8B030D-6E8A-4147-A177-3AD203B41FA5}">
                      <a16:colId xmlns:a16="http://schemas.microsoft.com/office/drawing/2014/main" val="3919883195"/>
                    </a:ext>
                  </a:extLst>
                </a:gridCol>
                <a:gridCol w="1799699">
                  <a:extLst>
                    <a:ext uri="{9D8B030D-6E8A-4147-A177-3AD203B41FA5}">
                      <a16:colId xmlns:a16="http://schemas.microsoft.com/office/drawing/2014/main" val="1179629219"/>
                    </a:ext>
                  </a:extLst>
                </a:gridCol>
                <a:gridCol w="685860">
                  <a:extLst>
                    <a:ext uri="{9D8B030D-6E8A-4147-A177-3AD203B41FA5}">
                      <a16:colId xmlns:a16="http://schemas.microsoft.com/office/drawing/2014/main" val="443924026"/>
                    </a:ext>
                  </a:extLst>
                </a:gridCol>
                <a:gridCol w="806573">
                  <a:extLst>
                    <a:ext uri="{9D8B030D-6E8A-4147-A177-3AD203B41FA5}">
                      <a16:colId xmlns:a16="http://schemas.microsoft.com/office/drawing/2014/main" val="1995520928"/>
                    </a:ext>
                  </a:extLst>
                </a:gridCol>
                <a:gridCol w="819375">
                  <a:extLst>
                    <a:ext uri="{9D8B030D-6E8A-4147-A177-3AD203B41FA5}">
                      <a16:colId xmlns:a16="http://schemas.microsoft.com/office/drawing/2014/main" val="3450176581"/>
                    </a:ext>
                  </a:extLst>
                </a:gridCol>
                <a:gridCol w="790112">
                  <a:extLst>
                    <a:ext uri="{9D8B030D-6E8A-4147-A177-3AD203B41FA5}">
                      <a16:colId xmlns:a16="http://schemas.microsoft.com/office/drawing/2014/main" val="3287352556"/>
                    </a:ext>
                  </a:extLst>
                </a:gridCol>
                <a:gridCol w="795598">
                  <a:extLst>
                    <a:ext uri="{9D8B030D-6E8A-4147-A177-3AD203B41FA5}">
                      <a16:colId xmlns:a16="http://schemas.microsoft.com/office/drawing/2014/main" val="314582360"/>
                    </a:ext>
                  </a:extLst>
                </a:gridCol>
                <a:gridCol w="618163">
                  <a:extLst>
                    <a:ext uri="{9D8B030D-6E8A-4147-A177-3AD203B41FA5}">
                      <a16:colId xmlns:a16="http://schemas.microsoft.com/office/drawing/2014/main" val="309060706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1969679353"/>
                    </a:ext>
                  </a:extLst>
                </a:gridCol>
                <a:gridCol w="846896">
                  <a:extLst>
                    <a:ext uri="{9D8B030D-6E8A-4147-A177-3AD203B41FA5}">
                      <a16:colId xmlns:a16="http://schemas.microsoft.com/office/drawing/2014/main" val="3705440588"/>
                    </a:ext>
                  </a:extLst>
                </a:gridCol>
                <a:gridCol w="521255">
                  <a:extLst>
                    <a:ext uri="{9D8B030D-6E8A-4147-A177-3AD203B41FA5}">
                      <a16:colId xmlns:a16="http://schemas.microsoft.com/office/drawing/2014/main" val="3073909584"/>
                    </a:ext>
                  </a:extLst>
                </a:gridCol>
              </a:tblGrid>
              <a:tr h="717366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nn-N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İLYAS YATIRIM TAKİP FORMU (EK-1)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304291"/>
                  </a:ext>
                </a:extLst>
              </a:tr>
              <a:tr h="128584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Numarası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Adı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Yeri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Tutarı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Önceki Yıllar Harcaması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 Yılı Ödeneği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Dönem Harcaması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Fiziki </a:t>
                      </a:r>
                    </a:p>
                    <a:p>
                      <a:pPr algn="ctr" fontAlgn="ctr"/>
                      <a:r>
                        <a:rPr lang="tr-TR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Gerç</a:t>
                      </a:r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</a:p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Oranı (%)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Nakdi </a:t>
                      </a:r>
                      <a:r>
                        <a:rPr lang="tr-TR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Gerç</a:t>
                      </a:r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Oranı (%)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Durumu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Fotoğrafı Sisteme Yüklendi mi?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638658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92255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845925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335656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411968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5712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467895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674331"/>
                  </a:ext>
                </a:extLst>
              </a:tr>
              <a:tr h="514341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TOPLAM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4" marR="5034" marT="50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9408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766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5" name="Tablo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210277"/>
              </p:ext>
            </p:extLst>
          </p:nvPr>
        </p:nvGraphicFramePr>
        <p:xfrm>
          <a:off x="107504" y="1007603"/>
          <a:ext cx="4320480" cy="509743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69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0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278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Proje Adı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Proje No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Sektörü</a:t>
                      </a:r>
                      <a:r>
                        <a:rPr lang="tr-TR" sz="1050" b="1" u="none" strike="noStrike" baseline="0" dirty="0">
                          <a:effectLst/>
                        </a:rPr>
                        <a:t> ve Alt Sektörü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Proje Yeri (İlçe)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Başlama - Bitiş Tarihi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Proje Bedeli (TL)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5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Önceki Yıllar Harcamaları (TL)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95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 Yıl İçi Harcama </a:t>
                      </a:r>
                      <a:r>
                        <a:rPr lang="tr-TR" sz="1050" b="1" u="none" strike="noStrike" kern="1200" dirty="0">
                          <a:effectLst/>
                        </a:rPr>
                        <a:t>(TL)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2023</a:t>
                      </a:r>
                      <a:r>
                        <a:rPr lang="tr-TR" sz="1050" b="1" u="none" strike="noStrike" kern="1200" baseline="0" dirty="0">
                          <a:effectLst/>
                        </a:rPr>
                        <a:t> </a:t>
                      </a:r>
                      <a:r>
                        <a:rPr lang="tr-TR" sz="1050" b="1" u="none" strike="noStrike" kern="1200" dirty="0">
                          <a:effectLst/>
                        </a:rPr>
                        <a:t>Yılı Ödeneği (TL)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Nakdi Gerçekleşme (%)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Fiziki Gerçekleşme (%)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678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Projenin Bugünkü Durumu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3951"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Proje</a:t>
                      </a:r>
                      <a:r>
                        <a:rPr lang="tr-TR" sz="1050" b="1" u="none" strike="noStrike" kern="1200" baseline="0" dirty="0">
                          <a:effectLst/>
                        </a:rPr>
                        <a:t> Özet Bilgisi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78608">
                <a:tc gridSpan="2">
                  <a:txBody>
                    <a:bodyPr/>
                    <a:lstStyle/>
                    <a:p>
                      <a:pPr algn="just" fontAlgn="b"/>
                      <a:endParaRPr lang="tr-TR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17" name="Tablo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118078"/>
              </p:ext>
            </p:extLst>
          </p:nvPr>
        </p:nvGraphicFramePr>
        <p:xfrm>
          <a:off x="4618484" y="1007601"/>
          <a:ext cx="4320480" cy="5097441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60797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664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Metin kutusu 13"/>
          <p:cNvSpPr txBox="1"/>
          <p:nvPr/>
        </p:nvSpPr>
        <p:spPr>
          <a:xfrm>
            <a:off x="5220072" y="2073661"/>
            <a:ext cx="3024336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dirty="0">
                <a:solidFill>
                  <a:schemeClr val="bg1"/>
                </a:solidFill>
              </a:rPr>
              <a:t>PROJEYE AİT GÖRSEL UNSUR EKLEYİNİZ</a:t>
            </a:r>
          </a:p>
        </p:txBody>
      </p:sp>
      <p:graphicFrame>
        <p:nvGraphicFramePr>
          <p:cNvPr id="20" name="Tablo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022136"/>
              </p:ext>
            </p:extLst>
          </p:nvPr>
        </p:nvGraphicFramePr>
        <p:xfrm>
          <a:off x="107504" y="6165304"/>
          <a:ext cx="8831460" cy="2880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31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UYARI: BU SLAYT</a:t>
                      </a:r>
                      <a:r>
                        <a:rPr lang="tr-TR" sz="1000" b="1" u="none" strike="noStrike" baseline="0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HER BİR PROJE İÇİN ÇOĞALTINIZ.</a:t>
                      </a:r>
                      <a:endParaRPr lang="tr-TR" sz="75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Yuvarlatılmış Dikdörtgen 15"/>
          <p:cNvSpPr/>
          <p:nvPr/>
        </p:nvSpPr>
        <p:spPr>
          <a:xfrm>
            <a:off x="1" y="44624"/>
            <a:ext cx="9134474" cy="716861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tr-TR" sz="2000" b="1" kern="0" dirty="0">
                <a:solidFill>
                  <a:prstClr val="whit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Projeler İtibariyle Bilgi , Açıklama ve Görseller</a:t>
            </a:r>
          </a:p>
        </p:txBody>
      </p:sp>
      <p:sp>
        <p:nvSpPr>
          <p:cNvPr id="19" name="Metin kutusu 18"/>
          <p:cNvSpPr txBox="1"/>
          <p:nvPr/>
        </p:nvSpPr>
        <p:spPr>
          <a:xfrm>
            <a:off x="5220072" y="4140369"/>
            <a:ext cx="3024336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dirty="0">
                <a:solidFill>
                  <a:schemeClr val="bg1"/>
                </a:solidFill>
              </a:rPr>
              <a:t>PROJEYE AİT GÖRSEL UNSUR EKLEYİNİZ</a:t>
            </a:r>
          </a:p>
        </p:txBody>
      </p:sp>
    </p:spTree>
    <p:extLst>
      <p:ext uri="{BB962C8B-B14F-4D97-AF65-F5344CB8AC3E}">
        <p14:creationId xmlns:p14="http://schemas.microsoft.com/office/powerpoint/2010/main" val="1326893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3"/>
          <p:cNvGrpSpPr/>
          <p:nvPr/>
        </p:nvGrpSpPr>
        <p:grpSpPr>
          <a:xfrm>
            <a:off x="19472" y="151385"/>
            <a:ext cx="9144000" cy="696912"/>
            <a:chOff x="1199958" y="162167"/>
            <a:chExt cx="7699375" cy="696912"/>
          </a:xfrm>
        </p:grpSpPr>
        <p:sp>
          <p:nvSpPr>
            <p:cNvPr id="5" name="Rectangle 2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1199958" y="190742"/>
              <a:ext cx="1001713" cy="638175"/>
            </a:xfrm>
            <a:prstGeom prst="rect">
              <a:avLst/>
            </a:prstGeom>
            <a:gradFill rotWithShape="1">
              <a:gsLst>
                <a:gs pos="0">
                  <a:srgbClr val="FF671F"/>
                </a:gs>
                <a:gs pos="100000">
                  <a:srgbClr val="FF671F">
                    <a:lumMod val="84000"/>
                    <a:lumOff val="16000"/>
                  </a:srgb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6" name="AutoShape 2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1658746" y="162167"/>
              <a:ext cx="2595563" cy="69691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AutoShape 2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1792096" y="241542"/>
              <a:ext cx="7045325" cy="53816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671F"/>
                </a:gs>
                <a:gs pos="50000">
                  <a:schemeClr val="accent6">
                    <a:lumMod val="75000"/>
                  </a:schemeClr>
                </a:gs>
                <a:gs pos="100000">
                  <a:srgbClr val="FF671F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8" name="AutoShape 2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720658" y="192329"/>
              <a:ext cx="7178675" cy="636587"/>
            </a:xfrm>
            <a:prstGeom prst="roundRect">
              <a:avLst>
                <a:gd name="adj" fmla="val 50000"/>
              </a:avLst>
            </a:prstGeom>
            <a:noFill/>
            <a:ln w="9525" algn="ctr">
              <a:solidFill>
                <a:srgbClr val="FF67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2065146" y="360604"/>
              <a:ext cx="643890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defTabSz="877888">
                <a:buClr>
                  <a:srgbClr val="FF6600"/>
                </a:buClr>
                <a:defRPr/>
              </a:pPr>
              <a:endParaRPr lang="en-US" sz="2000" b="1" kern="0" dirty="0">
                <a:solidFill>
                  <a:srgbClr val="FFFFFF"/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30876"/>
              </p:ext>
            </p:extLst>
          </p:nvPr>
        </p:nvGraphicFramePr>
        <p:xfrm>
          <a:off x="107504" y="1052737"/>
          <a:ext cx="9036496" cy="5400867"/>
        </p:xfrm>
        <a:graphic>
          <a:graphicData uri="http://schemas.openxmlformats.org/drawingml/2006/table">
            <a:tbl>
              <a:tblPr/>
              <a:tblGrid>
                <a:gridCol w="9036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2321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Projelere Başlanamama  ve</a:t>
                      </a:r>
                      <a:r>
                        <a:rPr lang="tr-TR" sz="1200" b="1" i="0" u="none" strike="noStrike" baseline="0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Tamamlanamama </a:t>
                      </a:r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Nedenleri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965">
                <a:tc>
                  <a:txBody>
                    <a:bodyPr/>
                    <a:lstStyle/>
                    <a:p>
                      <a:pPr algn="just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……………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321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Çözümlenmesi İstenen Sorun ve Darboğazlar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6965">
                <a:tc>
                  <a:txBody>
                    <a:bodyPr/>
                    <a:lstStyle/>
                    <a:p>
                      <a:pPr algn="just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…………..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321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Sorun ve Darboğaz Nedenleri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6965">
                <a:tc>
                  <a:txBody>
                    <a:bodyPr/>
                    <a:lstStyle/>
                    <a:p>
                      <a:pPr algn="just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…………..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321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Alınması İstenen Önlemler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90511">
                <a:tc>
                  <a:txBody>
                    <a:bodyPr/>
                    <a:lstStyle/>
                    <a:p>
                      <a:pPr algn="just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…………..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ctr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 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568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Koordinasyon</a:t>
                      </a:r>
                      <a:r>
                        <a:rPr lang="tr-TR" sz="1200" b="1" i="0" u="none" strike="noStrike" baseline="0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Gerektiren Kurum/Kuruluşları</a:t>
                      </a:r>
                      <a:endParaRPr lang="tr-TR" sz="1200" b="0" i="0" u="none" strike="noStrike" dirty="0"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6965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…………….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1" name="Dikdörtgen 10"/>
          <p:cNvSpPr/>
          <p:nvPr/>
        </p:nvSpPr>
        <p:spPr>
          <a:xfrm>
            <a:off x="323528" y="300271"/>
            <a:ext cx="7932818" cy="383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tr-TR" b="1" kern="0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Sorunlar, İhtiyaçlar ve Koordinasyon Gerektiren Hususlar</a:t>
            </a:r>
          </a:p>
        </p:txBody>
      </p:sp>
      <p:sp>
        <p:nvSpPr>
          <p:cNvPr id="12" name="11 Metin kutusu"/>
          <p:cNvSpPr txBox="1"/>
          <p:nvPr/>
        </p:nvSpPr>
        <p:spPr>
          <a:xfrm>
            <a:off x="662382" y="1340768"/>
            <a:ext cx="392909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fontAlgn="t"/>
            <a:r>
              <a:rPr lang="tr-TR" sz="900" b="1" dirty="0">
                <a:solidFill>
                  <a:srgbClr val="FF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NOT: İlgili proje  numarası ve adı belirtilmesi gerekmektedir.</a:t>
            </a:r>
          </a:p>
        </p:txBody>
      </p:sp>
      <p:sp>
        <p:nvSpPr>
          <p:cNvPr id="13" name="Metin kutusu 12"/>
          <p:cNvSpPr txBox="1"/>
          <p:nvPr/>
        </p:nvSpPr>
        <p:spPr>
          <a:xfrm>
            <a:off x="8047364" y="314381"/>
            <a:ext cx="75385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EK-4</a:t>
            </a:r>
          </a:p>
        </p:txBody>
      </p:sp>
    </p:spTree>
    <p:extLst>
      <p:ext uri="{BB962C8B-B14F-4D97-AF65-F5344CB8AC3E}">
        <p14:creationId xmlns:p14="http://schemas.microsoft.com/office/powerpoint/2010/main" val="2202122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3"/>
          <p:cNvGrpSpPr/>
          <p:nvPr/>
        </p:nvGrpSpPr>
        <p:grpSpPr>
          <a:xfrm>
            <a:off x="35496" y="165721"/>
            <a:ext cx="9108504" cy="696912"/>
            <a:chOff x="1199958" y="162167"/>
            <a:chExt cx="7699375" cy="696912"/>
          </a:xfrm>
        </p:grpSpPr>
        <p:sp>
          <p:nvSpPr>
            <p:cNvPr id="5" name="Rectangle 2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1199958" y="190742"/>
              <a:ext cx="1001713" cy="638175"/>
            </a:xfrm>
            <a:prstGeom prst="rect">
              <a:avLst/>
            </a:prstGeom>
            <a:gradFill rotWithShape="1">
              <a:gsLst>
                <a:gs pos="0">
                  <a:srgbClr val="FF671F"/>
                </a:gs>
                <a:gs pos="100000">
                  <a:srgbClr val="FF671F">
                    <a:lumMod val="84000"/>
                    <a:lumOff val="16000"/>
                  </a:srgb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6" name="AutoShape 2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1658746" y="162167"/>
              <a:ext cx="2595563" cy="69691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AutoShape 2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1792096" y="241542"/>
              <a:ext cx="7045325" cy="53816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671F"/>
                </a:gs>
                <a:gs pos="50000">
                  <a:schemeClr val="accent6">
                    <a:lumMod val="75000"/>
                  </a:schemeClr>
                </a:gs>
                <a:gs pos="100000">
                  <a:srgbClr val="FF671F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8" name="AutoShape 2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720658" y="192329"/>
              <a:ext cx="7178675" cy="636587"/>
            </a:xfrm>
            <a:prstGeom prst="roundRect">
              <a:avLst>
                <a:gd name="adj" fmla="val 50000"/>
              </a:avLst>
            </a:prstGeom>
            <a:noFill/>
            <a:ln w="9525" algn="ctr">
              <a:solidFill>
                <a:srgbClr val="FF67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2065146" y="360604"/>
              <a:ext cx="643890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defTabSz="877888">
                <a:buClr>
                  <a:srgbClr val="FF6600"/>
                </a:buClr>
                <a:defRPr/>
              </a:pPr>
              <a:endParaRPr lang="en-US" sz="2000" b="1" kern="0" dirty="0">
                <a:solidFill>
                  <a:srgbClr val="FFFFFF"/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943163" y="328717"/>
            <a:ext cx="5976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tr-TR" b="1" kern="0" dirty="0">
                <a:solidFill>
                  <a:prstClr val="white"/>
                </a:solidFill>
                <a:latin typeface="Arial" charset="0"/>
              </a:rPr>
              <a:t>Sektörler ve Alt Sektörleri</a:t>
            </a:r>
          </a:p>
        </p:txBody>
      </p:sp>
      <p:graphicFrame>
        <p:nvGraphicFramePr>
          <p:cNvPr id="13" name="1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282298"/>
              </p:ext>
            </p:extLst>
          </p:nvPr>
        </p:nvGraphicFramePr>
        <p:xfrm>
          <a:off x="428596" y="1071546"/>
          <a:ext cx="2214578" cy="531814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57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64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1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 Tarım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Sulama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Bitkisel Ürünler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Hayvancılık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Su Ürünleri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Ormancılık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 Madencilik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Madencilik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Kömür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Ham Petrol ve Tabii Gaz Üretimi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Metal Dışı Madenler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Diğerleri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 İmalat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Gıda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Tütün ve Mamulleri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Dokuma ve Giyim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Basım Sanayii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Kimya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Demir-Çelik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Elektriksiz Makineler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Elektrikli Makine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Demiryolu Taşıt Sanayii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Standardizasyon ve Kalite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  Enerji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Termik Santral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Hidroelektrik Santral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İletim Tesisleri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Dağıtım Tesisleri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Şehir Şebeke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Köy Şebeke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>
                          <a:latin typeface="+mn-lt"/>
                        </a:rPr>
                        <a:t>İşletme Grubu Yatırımları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>
                          <a:latin typeface="+mn-lt"/>
                        </a:rPr>
                        <a:t>Makine ve Techizat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>
                          <a:latin typeface="+mn-lt"/>
                        </a:rPr>
                        <a:t>Çeşitli Etütler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Diğerleri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  <p:graphicFrame>
        <p:nvGraphicFramePr>
          <p:cNvPr id="15" name="1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017724"/>
              </p:ext>
            </p:extLst>
          </p:nvPr>
        </p:nvGraphicFramePr>
        <p:xfrm>
          <a:off x="3000364" y="1071546"/>
          <a:ext cx="2214578" cy="537512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32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1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90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 Ulaştırma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Demiryolu Ulaştırması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Denizyolu Ulaştırması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Havayolu Ulaştırması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Karayolu Ulaştırması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Boru Hattı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Kent İçi Ulaşım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Haberleşme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Radyo Televizyon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Otoyollar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Turizm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Turizm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6302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Konut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Konut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Eğitim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İlköğretim ve Gen. Ortaöğretim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Mesleki ve Teknik Eğitim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Yüksek Öğretim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Kültür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Gençlik ve Beden Eğitimi Spor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Sağlık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Sağlık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39344">
                <a:tc gridSpan="2">
                  <a:txBody>
                    <a:bodyPr/>
                    <a:lstStyle/>
                    <a:p>
                      <a:pPr algn="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graphicFrame>
        <p:nvGraphicFramePr>
          <p:cNvPr id="16" name="1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627306"/>
              </p:ext>
            </p:extLst>
          </p:nvPr>
        </p:nvGraphicFramePr>
        <p:xfrm>
          <a:off x="5429256" y="1071546"/>
          <a:ext cx="2815152" cy="538179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86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8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2154">
                <a:tc>
                  <a:txBody>
                    <a:bodyPr/>
                    <a:lstStyle/>
                    <a:p>
                      <a:pPr algn="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Diğer</a:t>
                      </a:r>
                      <a:r>
                        <a:rPr lang="tr-TR" sz="900" b="1" i="0" u="none" strike="noStrike" baseline="0" dirty="0">
                          <a:solidFill>
                            <a:srgbClr val="FF0000"/>
                          </a:solidFill>
                          <a:latin typeface="+mn-lt"/>
                        </a:rPr>
                        <a:t> Kamu Hizmetleri (DKH-İktisadı+DKH-Sosyal)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DKH-İktisadi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Genel İdare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Güvenlik Hizmetleri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Adalet Hizmetleri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Harita ve Tapu Kadastro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Ticari Hizmetler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Düzenleyici ve Denetleyici Kur.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DKH-Sosyal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İçme Suyu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Kanalizasyon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Kırsal Planlaması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Belediye Hizmetleri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Yerleşme-Şehirleşme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Çevre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Esnaf Sanatkar KSS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Teknolojik Araştırma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Sosyal Hizmetler ve Yardımlar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Afetler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73360">
                <a:tc gridSpan="2">
                  <a:txBody>
                    <a:bodyPr/>
                    <a:lstStyle/>
                    <a:p>
                      <a:pPr algn="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14" name="Metin kutusu 13"/>
          <p:cNvSpPr txBox="1"/>
          <p:nvPr/>
        </p:nvSpPr>
        <p:spPr>
          <a:xfrm>
            <a:off x="8028447" y="333933"/>
            <a:ext cx="76378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EK-5</a:t>
            </a:r>
          </a:p>
        </p:txBody>
      </p:sp>
    </p:spTree>
    <p:extLst>
      <p:ext uri="{BB962C8B-B14F-4D97-AF65-F5344CB8AC3E}">
        <p14:creationId xmlns:p14="http://schemas.microsoft.com/office/powerpoint/2010/main" val="4060833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 3"/>
          <p:cNvGrpSpPr/>
          <p:nvPr/>
        </p:nvGrpSpPr>
        <p:grpSpPr>
          <a:xfrm>
            <a:off x="35496" y="148883"/>
            <a:ext cx="9108504" cy="696912"/>
            <a:chOff x="1199958" y="162167"/>
            <a:chExt cx="7699375" cy="696912"/>
          </a:xfrm>
        </p:grpSpPr>
        <p:sp>
          <p:nvSpPr>
            <p:cNvPr id="5" name="Rectangle 2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1199958" y="190742"/>
              <a:ext cx="1001713" cy="638175"/>
            </a:xfrm>
            <a:prstGeom prst="rect">
              <a:avLst/>
            </a:prstGeom>
            <a:gradFill rotWithShape="1">
              <a:gsLst>
                <a:gs pos="0">
                  <a:srgbClr val="FF671F"/>
                </a:gs>
                <a:gs pos="100000">
                  <a:srgbClr val="FF671F">
                    <a:lumMod val="84000"/>
                    <a:lumOff val="16000"/>
                  </a:srgb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6" name="AutoShape 2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1658746" y="162167"/>
              <a:ext cx="2595563" cy="69691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AutoShape 2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1792096" y="241542"/>
              <a:ext cx="7045325" cy="53816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671F"/>
                </a:gs>
                <a:gs pos="50000">
                  <a:schemeClr val="accent6">
                    <a:lumMod val="75000"/>
                  </a:schemeClr>
                </a:gs>
                <a:gs pos="100000">
                  <a:srgbClr val="FF671F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8" name="AutoShape 2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720658" y="192329"/>
              <a:ext cx="7178675" cy="636587"/>
            </a:xfrm>
            <a:prstGeom prst="roundRect">
              <a:avLst>
                <a:gd name="adj" fmla="val 50000"/>
              </a:avLst>
            </a:prstGeom>
            <a:noFill/>
            <a:ln w="9525" algn="ctr">
              <a:solidFill>
                <a:srgbClr val="FF67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2065146" y="360604"/>
              <a:ext cx="643890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defTabSz="877888">
                <a:buClr>
                  <a:srgbClr val="FF6600"/>
                </a:buClr>
                <a:defRPr/>
              </a:pPr>
              <a:endParaRPr lang="en-US" sz="2000" b="1" kern="0" dirty="0">
                <a:solidFill>
                  <a:srgbClr val="FFFFFF"/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985787" y="329361"/>
            <a:ext cx="74746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tr-TR" b="1" kern="0" dirty="0">
                <a:solidFill>
                  <a:prstClr val="white"/>
                </a:solidFill>
                <a:latin typeface="Arial" charset="0"/>
              </a:rPr>
              <a:t>Koordinasyon Kurulu İçin İletişim Bilgileri</a:t>
            </a: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053250"/>
              </p:ext>
            </p:extLst>
          </p:nvPr>
        </p:nvGraphicFramePr>
        <p:xfrm>
          <a:off x="395536" y="916735"/>
          <a:ext cx="8344734" cy="5457143"/>
        </p:xfrm>
        <a:graphic>
          <a:graphicData uri="http://schemas.openxmlformats.org/drawingml/2006/table">
            <a:tbl>
              <a:tblPr/>
              <a:tblGrid>
                <a:gridCol w="1815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9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KURUM ADI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İL KOORDİNASYON KURULU BİLGİ VE İLETİŞİM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829">
                <a:tc gridSpan="2">
                  <a:txBody>
                    <a:bodyPr/>
                    <a:lstStyle/>
                    <a:p>
                      <a:pPr algn="l" fontAlgn="t"/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Koordinasyon Kurulu Verileri ve Kurum Yatırımları Hakkında Bilgi Hazırlayan Personel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Adı Soyadı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E-mail Adresi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İş Yeri Telefon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Faks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Cep Telefonu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1869">
                <a:tc gridSpan="2">
                  <a:txBody>
                    <a:bodyPr/>
                    <a:lstStyle/>
                    <a:p>
                      <a:pPr algn="l" fontAlgn="t"/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Koordinasyon Kurulu Verileri ve Kurum Yatırımları Hakkında Bilgi Hazırlayan Kurum Görevlisinin</a:t>
                      </a:r>
                      <a:r>
                        <a:rPr lang="tr-TR" sz="1000" b="1" i="0" u="none" strike="noStrike" baseline="0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İzinli Olduğu Hallerde Yerine Vekalet Edecek Personel</a:t>
                      </a:r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Adı Soyadı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E-mail Adresi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İş Yeri Telefon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Faks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Cep Telefonu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8510">
                <a:tc gridSpan="2">
                  <a:txBody>
                    <a:bodyPr/>
                    <a:lstStyle/>
                    <a:p>
                      <a:pPr algn="l" fontAlgn="t"/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Koordinasyon Kurulu Verileri ve Kurum Yatırımları Hakkında Bilgileri Onaylayan Kurum Yetkilisi/Müdürü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Adı Soyadı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E-mail Adresi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İş Yeri Telefon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Faks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Cep Telefonu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12" name="Metin kutusu 11"/>
          <p:cNvSpPr txBox="1"/>
          <p:nvPr/>
        </p:nvSpPr>
        <p:spPr>
          <a:xfrm>
            <a:off x="8047364" y="314381"/>
            <a:ext cx="77310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EK-6</a:t>
            </a:r>
          </a:p>
        </p:txBody>
      </p:sp>
    </p:spTree>
    <p:extLst>
      <p:ext uri="{BB962C8B-B14F-4D97-AF65-F5344CB8AC3E}">
        <p14:creationId xmlns:p14="http://schemas.microsoft.com/office/powerpoint/2010/main" val="150746687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n6gh9nOOkC_dDSc4JtFeQ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yTS6MIO06bD_CvE3NxO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n6gh9nOOkC_dDSc4JtFe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CFZlWgZgEqZ1CwqHkkOd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umI0zmeDUmJQZf9PszOP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yTS6MIO06bD_CvE3NxO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n6gh9nOOkC_dDSc4JtFe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CFZlWgZgEqZ1CwqHkkOd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umI0zmeDUmJQZf9PszOP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CFZlWgZgEqZ1CwqHkkOd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yTS6MIO06bD_CvE3NxO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umI0zmeDUmJQZf9PszOP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yTS6MIO06bD_CvE3NxO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n6gh9nOOkC_dDSc4JtFe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CFZlWgZgEqZ1CwqHkkOd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umI0zmeDUmJQZf9PszOPQ"/>
</p:tagLst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1786</TotalTime>
  <Words>751</Words>
  <Application>Microsoft Office PowerPoint</Application>
  <PresentationFormat>Ekran Gösterisi (4:3)</PresentationFormat>
  <Paragraphs>326</Paragraphs>
  <Slides>7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4" baseType="lpstr">
      <vt:lpstr>Arial</vt:lpstr>
      <vt:lpstr>Arial Tur</vt:lpstr>
      <vt:lpstr>Calibri</vt:lpstr>
      <vt:lpstr>Segoe UI</vt:lpstr>
      <vt:lpstr>Segoe UI Semibold</vt:lpstr>
      <vt:lpstr>Times New Roman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SONGULKOZBERI</dc:creator>
  <cp:lastModifiedBy>Vahit CÖMERT</cp:lastModifiedBy>
  <cp:revision>233</cp:revision>
  <cp:lastPrinted>2017-09-05T10:25:42Z</cp:lastPrinted>
  <dcterms:created xsi:type="dcterms:W3CDTF">2013-12-10T10:55:21Z</dcterms:created>
  <dcterms:modified xsi:type="dcterms:W3CDTF">2023-03-20T13:51:31Z</dcterms:modified>
</cp:coreProperties>
</file>